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61" r:id="rId5"/>
    <p:sldId id="259" r:id="rId6"/>
    <p:sldId id="263" r:id="rId7"/>
    <p:sldId id="260" r:id="rId8"/>
    <p:sldId id="264" r:id="rId9"/>
    <p:sldId id="265" r:id="rId10"/>
    <p:sldId id="266" r:id="rId11"/>
    <p:sldId id="267" r:id="rId12"/>
    <p:sldId id="269" r:id="rId13"/>
    <p:sldId id="271" r:id="rId14"/>
  </p:sldIdLst>
  <p:sldSz cx="9144000" cy="6858000" type="screen4x3"/>
  <p:notesSz cx="6858000" cy="97107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45" autoAdjust="0"/>
    <p:restoredTop sz="94689" autoAdjust="0"/>
  </p:normalViewPr>
  <p:slideViewPr>
    <p:cSldViewPr>
      <p:cViewPr varScale="1">
        <p:scale>
          <a:sx n="44" d="100"/>
          <a:sy n="44" d="100"/>
        </p:scale>
        <p:origin x="-96"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5" Type="http://schemas.openxmlformats.org/officeDocument/2006/relationships/image" Target="../media/image14.wmf"/><Relationship Id="rId4" Type="http://schemas.openxmlformats.org/officeDocument/2006/relationships/image" Target="../media/image1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 Id="rId5" Type="http://schemas.openxmlformats.org/officeDocument/2006/relationships/image" Target="../media/image19.wmf"/><Relationship Id="rId4" Type="http://schemas.openxmlformats.org/officeDocument/2006/relationships/image" Target="../media/image1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5" Type="http://schemas.openxmlformats.org/officeDocument/2006/relationships/image" Target="../media/image25.wmf"/><Relationship Id="rId4" Type="http://schemas.openxmlformats.org/officeDocument/2006/relationships/image" Target="../media/image2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9.wmf"/><Relationship Id="rId7" Type="http://schemas.openxmlformats.org/officeDocument/2006/relationships/image" Target="../media/image33.wmf"/><Relationship Id="rId2" Type="http://schemas.openxmlformats.org/officeDocument/2006/relationships/image" Target="../media/image28.wmf"/><Relationship Id="rId1" Type="http://schemas.openxmlformats.org/officeDocument/2006/relationships/image" Target="../media/image27.wmf"/><Relationship Id="rId6" Type="http://schemas.openxmlformats.org/officeDocument/2006/relationships/image" Target="../media/image32.wmf"/><Relationship Id="rId5" Type="http://schemas.openxmlformats.org/officeDocument/2006/relationships/image" Target="../media/image31.wmf"/><Relationship Id="rId4" Type="http://schemas.openxmlformats.org/officeDocument/2006/relationships/image" Target="../media/image30.wmf"/></Relationships>
</file>

<file path=ppt/drawings/_rels/vmlDrawing8.v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image" Target="../media/image29.wmf"/><Relationship Id="rId7" Type="http://schemas.openxmlformats.org/officeDocument/2006/relationships/image" Target="../media/image33.wmf"/><Relationship Id="rId2" Type="http://schemas.openxmlformats.org/officeDocument/2006/relationships/image" Target="../media/image28.wmf"/><Relationship Id="rId1" Type="http://schemas.openxmlformats.org/officeDocument/2006/relationships/image" Target="../media/image27.wmf"/><Relationship Id="rId6" Type="http://schemas.openxmlformats.org/officeDocument/2006/relationships/image" Target="../media/image32.wmf"/><Relationship Id="rId5" Type="http://schemas.openxmlformats.org/officeDocument/2006/relationships/image" Target="../media/image34.wmf"/><Relationship Id="rId4" Type="http://schemas.openxmlformats.org/officeDocument/2006/relationships/image" Target="../media/image30.wmf"/></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Łącznik prosty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ytuł 28"/>
          <p:cNvSpPr>
            <a:spLocks noGrp="1"/>
          </p:cNvSpPr>
          <p:nvPr>
            <p:ph type="ctrTitle"/>
          </p:nvPr>
        </p:nvSpPr>
        <p:spPr>
          <a:xfrm>
            <a:off x="381000" y="4853411"/>
            <a:ext cx="8458200" cy="1222375"/>
          </a:xfrm>
        </p:spPr>
        <p:txBody>
          <a:bodyPr anchor="t"/>
          <a:lstStyle/>
          <a:p>
            <a:r>
              <a:rPr kumimoji="0" lang="pl-PL" smtClean="0"/>
              <a:t>Kliknij, aby edytować styl</a:t>
            </a:r>
            <a:endParaRPr kumimoji="0" lang="en-US"/>
          </a:p>
        </p:txBody>
      </p:sp>
      <p:sp>
        <p:nvSpPr>
          <p:cNvPr id="9" name="Podtytuł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16" name="Symbol zastępczy daty 15"/>
          <p:cNvSpPr>
            <a:spLocks noGrp="1"/>
          </p:cNvSpPr>
          <p:nvPr>
            <p:ph type="dt" sz="half" idx="10"/>
          </p:nvPr>
        </p:nvSpPr>
        <p:spPr/>
        <p:txBody>
          <a:bodyPr/>
          <a:lstStyle/>
          <a:p>
            <a:fld id="{66221E02-25CB-4963-84BC-0813985E7D90}" type="datetimeFigureOut">
              <a:rPr lang="pl-PL" smtClean="0"/>
              <a:pPr/>
              <a:t>2010-04-22</a:t>
            </a:fld>
            <a:endParaRPr lang="pl-PL"/>
          </a:p>
        </p:txBody>
      </p:sp>
      <p:sp>
        <p:nvSpPr>
          <p:cNvPr id="2" name="Symbol zastępczy stopki 1"/>
          <p:cNvSpPr>
            <a:spLocks noGrp="1"/>
          </p:cNvSpPr>
          <p:nvPr>
            <p:ph type="ftr" sz="quarter" idx="11"/>
          </p:nvPr>
        </p:nvSpPr>
        <p:spPr/>
        <p:txBody>
          <a:bodyPr/>
          <a:lstStyle/>
          <a:p>
            <a:endParaRPr lang="pl-PL"/>
          </a:p>
        </p:txBody>
      </p:sp>
      <p:sp>
        <p:nvSpPr>
          <p:cNvPr id="15" name="Symbol zastępczy numeru slajdu 14"/>
          <p:cNvSpPr>
            <a:spLocks noGrp="1"/>
          </p:cNvSpPr>
          <p:nvPr>
            <p:ph type="sldNum" sz="quarter" idx="12"/>
          </p:nvPr>
        </p:nvSpPr>
        <p:spPr>
          <a:xfrm>
            <a:off x="8229600" y="6473952"/>
            <a:ext cx="758952" cy="246888"/>
          </a:xfrm>
        </p:spPr>
        <p:txBody>
          <a:bodyPr/>
          <a:lstStyle/>
          <a:p>
            <a:fld id="{589B7C76-EFF2-4CD8-A475-4750F11B4BC6}" type="slidenum">
              <a:rPr lang="pl-PL" smtClean="0"/>
              <a:pPr/>
              <a:t>‹#›</a:t>
            </a:fld>
            <a:endParaRPr lang="pl-PL"/>
          </a:p>
        </p:txBody>
      </p:sp>
    </p:spTree>
  </p:cSld>
  <p:clrMapOvr>
    <a:masterClrMapping/>
  </p:clrMapOvr>
  <p:transition spd="med">
    <p:wheel spokes="8"/>
    <p:sndAc>
      <p:stSnd>
        <p:snd r:embed="rId1" name="chimes.wav" builtIn="1"/>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66221E02-25CB-4963-84BC-0813985E7D90}" type="datetimeFigureOut">
              <a:rPr lang="pl-PL" smtClean="0"/>
              <a:pPr/>
              <a:t>2010-04-22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transition spd="med">
    <p:wheel spokes="8"/>
    <p:sndAc>
      <p:stSnd>
        <p:snd r:embed="rId1" name="chimes.wav" builtIn="1"/>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58000" y="549276"/>
            <a:ext cx="18288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549276"/>
            <a:ext cx="62484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66221E02-25CB-4963-84BC-0813985E7D90}" type="datetimeFigureOut">
              <a:rPr lang="pl-PL" smtClean="0"/>
              <a:pPr/>
              <a:t>2010-04-22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transition spd="med">
    <p:wheel spokes="8"/>
    <p:sndAc>
      <p:stSnd>
        <p:snd r:embed="rId1" name="chimes.wav" builtIn="1"/>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2" name="Tytuł 21"/>
          <p:cNvSpPr>
            <a:spLocks noGrp="1"/>
          </p:cNvSpPr>
          <p:nvPr>
            <p:ph type="title"/>
          </p:nvPr>
        </p:nvSpPr>
        <p:spPr/>
        <p:txBody>
          <a:bodyPr/>
          <a:lstStyle/>
          <a:p>
            <a:r>
              <a:rPr kumimoji="0" lang="pl-PL" smtClean="0"/>
              <a:t>Kliknij, aby edytować styl</a:t>
            </a:r>
            <a:endParaRPr kumimoji="0" lang="en-US"/>
          </a:p>
        </p:txBody>
      </p:sp>
      <p:sp>
        <p:nvSpPr>
          <p:cNvPr id="27" name="Symbol zastępczy zawartości 26"/>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5" name="Symbol zastępczy daty 24"/>
          <p:cNvSpPr>
            <a:spLocks noGrp="1"/>
          </p:cNvSpPr>
          <p:nvPr>
            <p:ph type="dt" sz="half" idx="10"/>
          </p:nvPr>
        </p:nvSpPr>
        <p:spPr/>
        <p:txBody>
          <a:bodyPr/>
          <a:lstStyle/>
          <a:p>
            <a:fld id="{66221E02-25CB-4963-84BC-0813985E7D90}" type="datetimeFigureOut">
              <a:rPr lang="pl-PL" smtClean="0"/>
              <a:pPr/>
              <a:t>2010-04-22</a:t>
            </a:fld>
            <a:endParaRPr lang="pl-PL"/>
          </a:p>
        </p:txBody>
      </p:sp>
      <p:sp>
        <p:nvSpPr>
          <p:cNvPr id="19" name="Symbol zastępczy stopki 18"/>
          <p:cNvSpPr>
            <a:spLocks noGrp="1"/>
          </p:cNvSpPr>
          <p:nvPr>
            <p:ph type="ftr" sz="quarter" idx="11"/>
          </p:nvPr>
        </p:nvSpPr>
        <p:spPr>
          <a:xfrm>
            <a:off x="3581400" y="76200"/>
            <a:ext cx="2895600" cy="288925"/>
          </a:xfrm>
        </p:spPr>
        <p:txBody>
          <a:bodyPr/>
          <a:lstStyle/>
          <a:p>
            <a:endParaRPr lang="pl-PL"/>
          </a:p>
        </p:txBody>
      </p:sp>
      <p:sp>
        <p:nvSpPr>
          <p:cNvPr id="16" name="Symbol zastępczy numeru slajdu 15"/>
          <p:cNvSpPr>
            <a:spLocks noGrp="1"/>
          </p:cNvSpPr>
          <p:nvPr>
            <p:ph type="sldNum" sz="quarter" idx="12"/>
          </p:nvPr>
        </p:nvSpPr>
        <p:spPr>
          <a:xfrm>
            <a:off x="8229600" y="6473952"/>
            <a:ext cx="758952" cy="246888"/>
          </a:xfrm>
        </p:spPr>
        <p:txBody>
          <a:bodyPr/>
          <a:lstStyle/>
          <a:p>
            <a:fld id="{589B7C76-EFF2-4CD8-A475-4750F11B4BC6}" type="slidenum">
              <a:rPr lang="pl-PL" smtClean="0"/>
              <a:pPr/>
              <a:t>‹#›</a:t>
            </a:fld>
            <a:endParaRPr lang="pl-PL"/>
          </a:p>
        </p:txBody>
      </p:sp>
    </p:spTree>
  </p:cSld>
  <p:clrMapOvr>
    <a:masterClrMapping/>
  </p:clrMapOvr>
  <p:transition spd="med">
    <p:wheel spokes="8"/>
    <p:sndAc>
      <p:stSnd>
        <p:snd r:embed="rId1" name="chimes.wav" builtIn="1"/>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3">
        <a:schemeClr val="bg2"/>
      </p:bgRef>
    </p:bg>
    <p:spTree>
      <p:nvGrpSpPr>
        <p:cNvPr id="1" name=""/>
        <p:cNvGrpSpPr/>
        <p:nvPr/>
      </p:nvGrpSpPr>
      <p:grpSpPr>
        <a:xfrm>
          <a:off x="0" y="0"/>
          <a:ext cx="0" cy="0"/>
          <a:chOff x="0" y="0"/>
          <a:chExt cx="0" cy="0"/>
        </a:xfrm>
      </p:grpSpPr>
      <p:sp>
        <p:nvSpPr>
          <p:cNvPr id="7" name="Łącznik prosty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ymbol zastępczy tekstu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19" name="Symbol zastępczy daty 18"/>
          <p:cNvSpPr>
            <a:spLocks noGrp="1"/>
          </p:cNvSpPr>
          <p:nvPr>
            <p:ph type="dt" sz="half" idx="10"/>
          </p:nvPr>
        </p:nvSpPr>
        <p:spPr/>
        <p:txBody>
          <a:bodyPr/>
          <a:lstStyle/>
          <a:p>
            <a:fld id="{66221E02-25CB-4963-84BC-0813985E7D90}" type="datetimeFigureOut">
              <a:rPr lang="pl-PL" smtClean="0"/>
              <a:pPr/>
              <a:t>2010-04-22</a:t>
            </a:fld>
            <a:endParaRPr lang="pl-PL"/>
          </a:p>
        </p:txBody>
      </p:sp>
      <p:sp>
        <p:nvSpPr>
          <p:cNvPr id="11" name="Symbol zastępczy stopki 10"/>
          <p:cNvSpPr>
            <a:spLocks noGrp="1"/>
          </p:cNvSpPr>
          <p:nvPr>
            <p:ph type="ftr" sz="quarter" idx="11"/>
          </p:nvPr>
        </p:nvSpPr>
        <p:spPr/>
        <p:txBody>
          <a:bodyPr/>
          <a:lstStyle/>
          <a:p>
            <a:endParaRPr lang="pl-PL"/>
          </a:p>
        </p:txBody>
      </p:sp>
      <p:sp>
        <p:nvSpPr>
          <p:cNvPr id="16" name="Symbol zastępczy numeru slajdu 15"/>
          <p:cNvSpPr>
            <a:spLocks noGrp="1"/>
          </p:cNvSpPr>
          <p:nvPr>
            <p:ph type="sldNum" sz="quarter" idx="12"/>
          </p:nvPr>
        </p:nvSpPr>
        <p:spPr/>
        <p:txBody>
          <a:bodyPr/>
          <a:lstStyle/>
          <a:p>
            <a:fld id="{589B7C76-EFF2-4CD8-A475-4750F11B4BC6}" type="slidenum">
              <a:rPr lang="pl-PL" smtClean="0"/>
              <a:pPr/>
              <a:t>‹#›</a:t>
            </a:fld>
            <a:endParaRPr lang="pl-PL"/>
          </a:p>
        </p:txBody>
      </p:sp>
      <p:sp>
        <p:nvSpPr>
          <p:cNvPr id="8" name="Tytuł 7"/>
          <p:cNvSpPr>
            <a:spLocks noGrp="1"/>
          </p:cNvSpPr>
          <p:nvPr>
            <p:ph type="title"/>
          </p:nvPr>
        </p:nvSpPr>
        <p:spPr>
          <a:xfrm>
            <a:off x="180475" y="2947085"/>
            <a:ext cx="8686800" cy="1184825"/>
          </a:xfrm>
        </p:spPr>
        <p:txBody>
          <a:bodyPr rtlCol="0" anchor="t"/>
          <a:lstStyle>
            <a:lvl1pPr algn="r">
              <a:defRPr/>
            </a:lvl1pPr>
          </a:lstStyle>
          <a:p>
            <a:r>
              <a:rPr kumimoji="0" lang="pl-PL" smtClean="0"/>
              <a:t>Kliknij, aby edytować styl</a:t>
            </a:r>
            <a:endParaRPr kumimoji="0" lang="en-US"/>
          </a:p>
        </p:txBody>
      </p:sp>
    </p:spTree>
  </p:cSld>
  <p:clrMapOvr>
    <a:overrideClrMapping bg1="dk1" tx1="lt1" bg2="dk2" tx2="lt2" accent1="accent1" accent2="accent2" accent3="accent3" accent4="accent4" accent5="accent5" accent6="accent6" hlink="hlink" folHlink="folHlink"/>
  </p:clrMapOvr>
  <p:transition spd="med">
    <p:wheel spokes="8"/>
    <p:sndAc>
      <p:stSnd>
        <p:snd r:embed="rId1" name="chimes.wav" builtIn="1"/>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0" name="Tytuł 19"/>
          <p:cNvSpPr>
            <a:spLocks noGrp="1"/>
          </p:cNvSpPr>
          <p:nvPr>
            <p:ph type="title"/>
          </p:nvPr>
        </p:nvSpPr>
        <p:spPr>
          <a:xfrm>
            <a:off x="301752" y="457200"/>
            <a:ext cx="8686800" cy="841248"/>
          </a:xfrm>
        </p:spPr>
        <p:txBody>
          <a:bodyPr/>
          <a:lstStyle/>
          <a:p>
            <a:r>
              <a:rPr kumimoji="0" lang="pl-PL" smtClean="0"/>
              <a:t>Kliknij, aby edytować styl</a:t>
            </a:r>
            <a:endParaRPr kumimoji="0" lang="en-US"/>
          </a:p>
        </p:txBody>
      </p:sp>
      <p:sp>
        <p:nvSpPr>
          <p:cNvPr id="14" name="Symbol zastępczy zawartości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1" name="Symbol zastępczy daty 20"/>
          <p:cNvSpPr>
            <a:spLocks noGrp="1"/>
          </p:cNvSpPr>
          <p:nvPr>
            <p:ph type="dt" sz="half" idx="10"/>
          </p:nvPr>
        </p:nvSpPr>
        <p:spPr/>
        <p:txBody>
          <a:bodyPr/>
          <a:lstStyle/>
          <a:p>
            <a:fld id="{66221E02-25CB-4963-84BC-0813985E7D90}" type="datetimeFigureOut">
              <a:rPr lang="pl-PL" smtClean="0"/>
              <a:pPr/>
              <a:t>2010-04-22</a:t>
            </a:fld>
            <a:endParaRPr lang="pl-PL"/>
          </a:p>
        </p:txBody>
      </p:sp>
      <p:sp>
        <p:nvSpPr>
          <p:cNvPr id="10" name="Symbol zastępczy stopki 9"/>
          <p:cNvSpPr>
            <a:spLocks noGrp="1"/>
          </p:cNvSpPr>
          <p:nvPr>
            <p:ph type="ftr" sz="quarter" idx="11"/>
          </p:nvPr>
        </p:nvSpPr>
        <p:spPr/>
        <p:txBody>
          <a:bodyPr/>
          <a:lstStyle/>
          <a:p>
            <a:endParaRPr lang="pl-PL"/>
          </a:p>
        </p:txBody>
      </p:sp>
      <p:sp>
        <p:nvSpPr>
          <p:cNvPr id="31" name="Symbol zastępczy numeru slajdu 30"/>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transition spd="med">
    <p:wheel spokes="8"/>
    <p:sndAc>
      <p:stSnd>
        <p:snd r:embed="rId1" name="chimes.wav" builtIn="1"/>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9" name="Tytuł 28"/>
          <p:cNvSpPr>
            <a:spLocks noGrp="1"/>
          </p:cNvSpPr>
          <p:nvPr>
            <p:ph type="title"/>
          </p:nvPr>
        </p:nvSpPr>
        <p:spPr>
          <a:xfrm>
            <a:off x="304800" y="5410200"/>
            <a:ext cx="8610600" cy="882650"/>
          </a:xfrm>
        </p:spPr>
        <p:txBody>
          <a:bodyPr anchor="ctr"/>
          <a:lstStyle>
            <a:lvl1pPr>
              <a:defRPr/>
            </a:lvl1pPr>
          </a:lstStyle>
          <a:p>
            <a:r>
              <a:rPr kumimoji="0" lang="pl-PL" smtClean="0"/>
              <a:t>Kliknij, aby edytować styl</a:t>
            </a:r>
            <a:endParaRPr kumimoji="0" lang="en-US"/>
          </a:p>
        </p:txBody>
      </p:sp>
      <p:sp>
        <p:nvSpPr>
          <p:cNvPr id="13" name="Symbol zastępczy tekstu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25" name="Symbol zastępczy tekstu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zawartości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8" name="Symbol zastępczy zawartości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0" name="Symbol zastępczy daty 9"/>
          <p:cNvSpPr>
            <a:spLocks noGrp="1"/>
          </p:cNvSpPr>
          <p:nvPr>
            <p:ph type="dt" sz="half" idx="10"/>
          </p:nvPr>
        </p:nvSpPr>
        <p:spPr/>
        <p:txBody>
          <a:bodyPr/>
          <a:lstStyle/>
          <a:p>
            <a:fld id="{66221E02-25CB-4963-84BC-0813985E7D90}" type="datetimeFigureOut">
              <a:rPr lang="pl-PL" smtClean="0"/>
              <a:pPr/>
              <a:t>2010-04-22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a:xfrm>
            <a:off x="8229600" y="6477000"/>
            <a:ext cx="762000" cy="246888"/>
          </a:xfrm>
        </p:spPr>
        <p:txBody>
          <a:bodyPr/>
          <a:lstStyle/>
          <a:p>
            <a:fld id="{589B7C76-EFF2-4CD8-A475-4750F11B4BC6}" type="slidenum">
              <a:rPr lang="pl-PL" smtClean="0"/>
              <a:pPr/>
              <a:t>‹#›</a:t>
            </a:fld>
            <a:endParaRPr lang="pl-PL"/>
          </a:p>
        </p:txBody>
      </p:sp>
      <p:sp>
        <p:nvSpPr>
          <p:cNvPr id="11" name="Łącznik prosty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med">
    <p:wheel spokes="8"/>
    <p:sndAc>
      <p:stSnd>
        <p:snd r:embed="rId1" name="chimes.wav" builtIn="1"/>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30" name="Tytuł 29"/>
          <p:cNvSpPr>
            <a:spLocks noGrp="1"/>
          </p:cNvSpPr>
          <p:nvPr>
            <p:ph type="title"/>
          </p:nvPr>
        </p:nvSpPr>
        <p:spPr>
          <a:xfrm>
            <a:off x="301752" y="457200"/>
            <a:ext cx="8686800" cy="841248"/>
          </a:xfrm>
        </p:spPr>
        <p:txBody>
          <a:bodyPr/>
          <a:lstStyle/>
          <a:p>
            <a:r>
              <a:rPr kumimoji="0" lang="pl-PL" smtClean="0"/>
              <a:t>Kliknij, aby edytować styl</a:t>
            </a:r>
            <a:endParaRPr kumimoji="0" lang="en-US"/>
          </a:p>
        </p:txBody>
      </p:sp>
      <p:sp>
        <p:nvSpPr>
          <p:cNvPr id="12" name="Symbol zastępczy daty 11"/>
          <p:cNvSpPr>
            <a:spLocks noGrp="1"/>
          </p:cNvSpPr>
          <p:nvPr>
            <p:ph type="dt" sz="half" idx="10"/>
          </p:nvPr>
        </p:nvSpPr>
        <p:spPr/>
        <p:txBody>
          <a:bodyPr/>
          <a:lstStyle/>
          <a:p>
            <a:fld id="{66221E02-25CB-4963-84BC-0813985E7D90}" type="datetimeFigureOut">
              <a:rPr lang="pl-PL" smtClean="0"/>
              <a:pPr/>
              <a:t>2010-04-22</a:t>
            </a:fld>
            <a:endParaRPr lang="pl-PL"/>
          </a:p>
        </p:txBody>
      </p:sp>
      <p:sp>
        <p:nvSpPr>
          <p:cNvPr id="21" name="Symbol zastępczy stopki 20"/>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transition spd="med">
    <p:wheel spokes="8"/>
    <p:sndAc>
      <p:stSnd>
        <p:snd r:embed="rId1" name="chimes.wav" builtIn="1"/>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3" name="Symbol zastępczy daty 2"/>
          <p:cNvSpPr>
            <a:spLocks noGrp="1"/>
          </p:cNvSpPr>
          <p:nvPr>
            <p:ph type="dt" sz="half" idx="10"/>
          </p:nvPr>
        </p:nvSpPr>
        <p:spPr/>
        <p:txBody>
          <a:bodyPr/>
          <a:lstStyle/>
          <a:p>
            <a:fld id="{66221E02-25CB-4963-84BC-0813985E7D90}" type="datetimeFigureOut">
              <a:rPr lang="pl-PL" smtClean="0"/>
              <a:pPr/>
              <a:t>2010-04-22</a:t>
            </a:fld>
            <a:endParaRPr lang="pl-PL"/>
          </a:p>
        </p:txBody>
      </p:sp>
      <p:sp>
        <p:nvSpPr>
          <p:cNvPr id="24" name="Symbol zastępczy stopki 23"/>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transition spd="med">
    <p:wheel spokes="8"/>
    <p:sndAc>
      <p:stSnd>
        <p:snd r:embed="rId1" name="chimes.wav" builtIn="1"/>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Łącznik prosty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ytuł 11"/>
          <p:cNvSpPr>
            <a:spLocks noGrp="1"/>
          </p:cNvSpPr>
          <p:nvPr>
            <p:ph type="title"/>
          </p:nvPr>
        </p:nvSpPr>
        <p:spPr>
          <a:xfrm>
            <a:off x="457200" y="5486400"/>
            <a:ext cx="8458200" cy="520700"/>
          </a:xfrm>
        </p:spPr>
        <p:txBody>
          <a:bodyPr anchor="ctr"/>
          <a:lstStyle>
            <a:lvl1pPr algn="l">
              <a:buNone/>
              <a:defRPr sz="2000" b="1"/>
            </a:lvl1pPr>
          </a:lstStyle>
          <a:p>
            <a:r>
              <a:rPr kumimoji="0" lang="pl-PL" smtClean="0"/>
              <a:t>Kliknij, aby edytować styl</a:t>
            </a:r>
            <a:endParaRPr kumimoji="0" lang="en-US"/>
          </a:p>
        </p:txBody>
      </p:sp>
      <p:sp>
        <p:nvSpPr>
          <p:cNvPr id="26" name="Symbol zastępczy tekstu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14" name="Symbol zastępczy zawartości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5" name="Symbol zastępczy daty 24"/>
          <p:cNvSpPr>
            <a:spLocks noGrp="1"/>
          </p:cNvSpPr>
          <p:nvPr>
            <p:ph type="dt" sz="half" idx="10"/>
          </p:nvPr>
        </p:nvSpPr>
        <p:spPr/>
        <p:txBody>
          <a:bodyPr/>
          <a:lstStyle/>
          <a:p>
            <a:fld id="{66221E02-25CB-4963-84BC-0813985E7D90}" type="datetimeFigureOut">
              <a:rPr lang="pl-PL" smtClean="0"/>
              <a:pPr/>
              <a:t>2010-04-22</a:t>
            </a:fld>
            <a:endParaRPr lang="pl-PL"/>
          </a:p>
        </p:txBody>
      </p:sp>
      <p:sp>
        <p:nvSpPr>
          <p:cNvPr id="29" name="Symbol zastępczy stopki 28"/>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transition spd="med">
    <p:wheel spokes="8"/>
    <p:sndAc>
      <p:stSnd>
        <p:snd r:embed="rId1" name="chimes.wav" builtIn="1"/>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3" name="Symbol zastępczy obrazu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pl-PL" smtClean="0"/>
              <a:t>Kliknij ikonę, aby dodać obraz</a:t>
            </a:r>
            <a:endParaRPr kumimoji="0" lang="en-US" dirty="0"/>
          </a:p>
        </p:txBody>
      </p:sp>
      <p:sp>
        <p:nvSpPr>
          <p:cNvPr id="7" name="Symbol zastępczy daty 6"/>
          <p:cNvSpPr>
            <a:spLocks noGrp="1"/>
          </p:cNvSpPr>
          <p:nvPr>
            <p:ph type="dt" sz="half" idx="10"/>
          </p:nvPr>
        </p:nvSpPr>
        <p:spPr/>
        <p:txBody>
          <a:bodyPr/>
          <a:lstStyle/>
          <a:p>
            <a:fld id="{66221E02-25CB-4963-84BC-0813985E7D90}" type="datetimeFigureOut">
              <a:rPr lang="pl-PL" smtClean="0"/>
              <a:pPr/>
              <a:t>2010-04-22</a:t>
            </a:fld>
            <a:endParaRPr lang="pl-PL"/>
          </a:p>
        </p:txBody>
      </p:sp>
      <p:sp>
        <p:nvSpPr>
          <p:cNvPr id="5" name="Symbol zastępczy stopki 4"/>
          <p:cNvSpPr>
            <a:spLocks noGrp="1"/>
          </p:cNvSpPr>
          <p:nvPr>
            <p:ph type="ftr" sz="quarter" idx="11"/>
          </p:nvPr>
        </p:nvSpPr>
        <p:spPr/>
        <p:txBody>
          <a:bodyPr/>
          <a:lstStyle/>
          <a:p>
            <a:endParaRPr lang="pl-PL"/>
          </a:p>
        </p:txBody>
      </p:sp>
      <p:sp>
        <p:nvSpPr>
          <p:cNvPr id="31" name="Symbol zastępczy numeru slajdu 30"/>
          <p:cNvSpPr>
            <a:spLocks noGrp="1"/>
          </p:cNvSpPr>
          <p:nvPr>
            <p:ph type="sldNum" sz="quarter" idx="12"/>
          </p:nvPr>
        </p:nvSpPr>
        <p:spPr/>
        <p:txBody>
          <a:bodyPr/>
          <a:lstStyle/>
          <a:p>
            <a:fld id="{589B7C76-EFF2-4CD8-A475-4750F11B4BC6}" type="slidenum">
              <a:rPr lang="pl-PL" smtClean="0"/>
              <a:pPr/>
              <a:t>‹#›</a:t>
            </a:fld>
            <a:endParaRPr lang="pl-PL"/>
          </a:p>
        </p:txBody>
      </p:sp>
      <p:sp>
        <p:nvSpPr>
          <p:cNvPr id="17" name="Tytuł 16"/>
          <p:cNvSpPr>
            <a:spLocks noGrp="1"/>
          </p:cNvSpPr>
          <p:nvPr>
            <p:ph type="title"/>
          </p:nvPr>
        </p:nvSpPr>
        <p:spPr>
          <a:xfrm>
            <a:off x="381000" y="4993760"/>
            <a:ext cx="5867400" cy="522288"/>
          </a:xfrm>
        </p:spPr>
        <p:txBody>
          <a:bodyPr anchor="ctr"/>
          <a:lstStyle>
            <a:lvl1pPr algn="l">
              <a:buNone/>
              <a:defRPr sz="2000" b="1"/>
            </a:lvl1pPr>
          </a:lstStyle>
          <a:p>
            <a:r>
              <a:rPr kumimoji="0" lang="pl-PL" smtClean="0"/>
              <a:t>Kliknij, aby edytować styl</a:t>
            </a:r>
            <a:endParaRPr kumimoji="0" lang="en-US"/>
          </a:p>
        </p:txBody>
      </p:sp>
      <p:sp>
        <p:nvSpPr>
          <p:cNvPr id="26" name="Symbol zastępczy tekstu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Tree>
  </p:cSld>
  <p:clrMapOvr>
    <a:masterClrMapping/>
  </p:clrMapOvr>
  <p:transition spd="med">
    <p:wheel spokes="8"/>
    <p:sndAc>
      <p:stSnd>
        <p:snd r:embed="rId1" name="chimes.wav" builtIn="1"/>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Łącznik prosty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Symbol zastępczy tekstu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1" name="Symbol zastępczy daty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6221E02-25CB-4963-84BC-0813985E7D90}" type="datetimeFigureOut">
              <a:rPr lang="pl-PL" smtClean="0"/>
              <a:pPr/>
              <a:t>2010-04-22</a:t>
            </a:fld>
            <a:endParaRPr lang="pl-PL"/>
          </a:p>
        </p:txBody>
      </p:sp>
      <p:sp>
        <p:nvSpPr>
          <p:cNvPr id="28" name="Symbol zastępczy stopki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pl-PL"/>
          </a:p>
        </p:txBody>
      </p:sp>
      <p:sp>
        <p:nvSpPr>
          <p:cNvPr id="5" name="Symbol zastępczy numeru slajdu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589B7C76-EFF2-4CD8-A475-4750F11B4BC6}" type="slidenum">
              <a:rPr lang="pl-PL" smtClean="0"/>
              <a:pPr/>
              <a:t>‹#›</a:t>
            </a:fld>
            <a:endParaRPr lang="pl-PL"/>
          </a:p>
        </p:txBody>
      </p:sp>
      <p:sp>
        <p:nvSpPr>
          <p:cNvPr id="10" name="Symbol zastępczy tytułu 9"/>
          <p:cNvSpPr>
            <a:spLocks noGrp="1"/>
          </p:cNvSpPr>
          <p:nvPr>
            <p:ph type="title"/>
          </p:nvPr>
        </p:nvSpPr>
        <p:spPr>
          <a:xfrm>
            <a:off x="304800" y="457200"/>
            <a:ext cx="8686800" cy="838200"/>
          </a:xfrm>
          <a:prstGeom prst="rect">
            <a:avLst/>
          </a:prstGeom>
        </p:spPr>
        <p:txBody>
          <a:bodyPr vert="horz" anchor="ctr">
            <a:normAutofit/>
          </a:bodyPr>
          <a:lstStyle/>
          <a:p>
            <a:r>
              <a:rPr kumimoji="0" lang="pl-PL" smtClean="0"/>
              <a:t>Kliknij, aby edytować styl</a:t>
            </a:r>
            <a:endParaRPr kumimoji="0" lang="en-US"/>
          </a:p>
        </p:txBody>
      </p:sp>
      <p:sp>
        <p:nvSpPr>
          <p:cNvPr id="9" name="Łącznik prosty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Łącznik prosty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spd="med">
    <p:wheel spokes="8"/>
    <p:sndAc>
      <p:stSnd>
        <p:snd r:embed="rId13" name="chimes.wav" builtIn="1"/>
      </p:stSnd>
    </p:sndAc>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image" Target="../media/image4.wmf"/></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6.xml"/><Relationship Id="rId1" Type="http://schemas.openxmlformats.org/officeDocument/2006/relationships/vmlDrawing" Target="../drawings/vmlDrawing6.vml"/><Relationship Id="rId4" Type="http://schemas.openxmlformats.org/officeDocument/2006/relationships/oleObject" Target="../embeddings/oleObject20.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25.bin"/><Relationship Id="rId3" Type="http://schemas.openxmlformats.org/officeDocument/2006/relationships/audio" Target="../media/audio1.wav"/><Relationship Id="rId7" Type="http://schemas.openxmlformats.org/officeDocument/2006/relationships/oleObject" Target="../embeddings/oleObject24.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23.bin"/><Relationship Id="rId5" Type="http://schemas.openxmlformats.org/officeDocument/2006/relationships/oleObject" Target="../embeddings/oleObject22.bin"/><Relationship Id="rId10" Type="http://schemas.openxmlformats.org/officeDocument/2006/relationships/oleObject" Target="../embeddings/oleObject27.bin"/><Relationship Id="rId4" Type="http://schemas.openxmlformats.org/officeDocument/2006/relationships/oleObject" Target="../embeddings/oleObject21.bin"/><Relationship Id="rId9" Type="http://schemas.openxmlformats.org/officeDocument/2006/relationships/oleObject" Target="../embeddings/oleObject26.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32.bin"/><Relationship Id="rId3" Type="http://schemas.openxmlformats.org/officeDocument/2006/relationships/audio" Target="../media/audio1.wav"/><Relationship Id="rId7" Type="http://schemas.openxmlformats.org/officeDocument/2006/relationships/oleObject" Target="../embeddings/oleObject31.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oleObject" Target="../embeddings/oleObject30.bin"/><Relationship Id="rId11" Type="http://schemas.openxmlformats.org/officeDocument/2006/relationships/oleObject" Target="../embeddings/oleObject35.bin"/><Relationship Id="rId5" Type="http://schemas.openxmlformats.org/officeDocument/2006/relationships/oleObject" Target="../embeddings/oleObject29.bin"/><Relationship Id="rId10" Type="http://schemas.openxmlformats.org/officeDocument/2006/relationships/oleObject" Target="../embeddings/oleObject34.bin"/><Relationship Id="rId4" Type="http://schemas.openxmlformats.org/officeDocument/2006/relationships/oleObject" Target="../embeddings/oleObject28.bin"/><Relationship Id="rId9" Type="http://schemas.openxmlformats.org/officeDocument/2006/relationships/oleObject" Target="../embeddings/oleObject33.bin"/></Relationships>
</file>

<file path=ppt/slides/_rels/slide13.xml.rels><?xml version="1.0" encoding="UTF-8" standalone="yes"?>
<Relationships xmlns="http://schemas.openxmlformats.org/package/2006/relationships"><Relationship Id="rId3" Type="http://schemas.openxmlformats.org/officeDocument/2006/relationships/image" Target="../media/image36.emf"/><Relationship Id="rId2" Type="http://schemas.openxmlformats.org/officeDocument/2006/relationships/audio" Target="../media/audio2.wav"/><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audio" Target="../media/audio1.wav"/><Relationship Id="rId7"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audio" Target="../media/audio1.wav"/><Relationship Id="rId7" Type="http://schemas.openxmlformats.org/officeDocument/2006/relationships/oleObject" Target="../embeddings/oleObject12.bin"/><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oleObject" Target="../embeddings/oleObject11.bin"/><Relationship Id="rId5" Type="http://schemas.openxmlformats.org/officeDocument/2006/relationships/oleObject" Target="../embeddings/oleObject10.bin"/><Relationship Id="rId4" Type="http://schemas.openxmlformats.org/officeDocument/2006/relationships/oleObject" Target="../embeddings/oleObject9.bin"/></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oleObject" Target="../embeddings/oleObject14.bin"/></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audio" Target="../media/audio1.wav"/><Relationship Id="rId7" Type="http://schemas.openxmlformats.org/officeDocument/2006/relationships/oleObject" Target="../embeddings/oleObject17.bin"/><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oleObject" Target="../embeddings/oleObject16.bin"/><Relationship Id="rId5" Type="http://schemas.openxmlformats.org/officeDocument/2006/relationships/oleObject" Target="../embeddings/oleObject15.bin"/><Relationship Id="rId4" Type="http://schemas.openxmlformats.org/officeDocument/2006/relationships/image" Target="../media/image4.wmf"/><Relationship Id="rId9" Type="http://schemas.openxmlformats.org/officeDocument/2006/relationships/oleObject" Target="../embeddings/oleObject19.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C:\Documents and Settings\Start.52FF3FC5F143425\Ustawienia lokalne\Temporary Internet Files\Content.IE5\6FIADQSK\MPj03876890000[1].jpg"/>
          <p:cNvPicPr>
            <a:picLocks noChangeAspect="1" noChangeArrowheads="1"/>
          </p:cNvPicPr>
          <p:nvPr/>
        </p:nvPicPr>
        <p:blipFill>
          <a:blip r:embed="rId3"/>
          <a:srcRect/>
          <a:stretch>
            <a:fillRect/>
          </a:stretch>
        </p:blipFill>
        <p:spPr bwMode="auto">
          <a:xfrm>
            <a:off x="2428860" y="1357298"/>
            <a:ext cx="6000792" cy="3752858"/>
          </a:xfrm>
          <a:prstGeom prst="roundRect">
            <a:avLst>
              <a:gd name="adj" fmla="val 16667"/>
            </a:avLst>
          </a:prstGeom>
          <a:ln>
            <a:noFill/>
          </a:ln>
          <a:effectLst>
            <a:outerShdw blurRad="76200" dir="18900000" sy="23000" kx="-1200000" algn="bl" rotWithShape="0">
              <a:prstClr val="black">
                <a:alpha val="20000"/>
              </a:prst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2" name="Tytuł 1"/>
          <p:cNvSpPr>
            <a:spLocks noGrp="1"/>
          </p:cNvSpPr>
          <p:nvPr>
            <p:ph type="ctrTitle"/>
          </p:nvPr>
        </p:nvSpPr>
        <p:spPr>
          <a:xfrm>
            <a:off x="457200" y="571480"/>
            <a:ext cx="8305800" cy="3143272"/>
          </a:xfrm>
        </p:spPr>
        <p:txBody>
          <a:bodyPr/>
          <a:lstStyle/>
          <a:p>
            <a:pPr algn="ctr"/>
            <a:r>
              <a:rPr lang="pl-PL" dirty="0" smtClean="0"/>
              <a:t>             </a:t>
            </a:r>
            <a:r>
              <a:rPr lang="pl-PL" b="1" dirty="0" smtClean="0">
                <a:latin typeface="Georgia" pitchFamily="18" charset="0"/>
              </a:rPr>
              <a:t>UWALNIAMY KRÓLEWNĘ </a:t>
            </a:r>
            <a:br>
              <a:rPr lang="pl-PL" b="1" dirty="0" smtClean="0">
                <a:latin typeface="Georgia" pitchFamily="18" charset="0"/>
              </a:rPr>
            </a:br>
            <a:r>
              <a:rPr lang="pl-PL" b="1" dirty="0" smtClean="0">
                <a:latin typeface="Georgia" pitchFamily="18" charset="0"/>
              </a:rPr>
              <a:t>              W UŁAMKOWIE</a:t>
            </a:r>
            <a:endParaRPr lang="pl-PL" b="1" dirty="0">
              <a:latin typeface="Georgia" pitchFamily="18" charset="0"/>
            </a:endParaRPr>
          </a:p>
        </p:txBody>
      </p:sp>
      <p:sp>
        <p:nvSpPr>
          <p:cNvPr id="3" name="Podtytuł 2"/>
          <p:cNvSpPr>
            <a:spLocks noGrp="1"/>
          </p:cNvSpPr>
          <p:nvPr>
            <p:ph type="subTitle" idx="1"/>
          </p:nvPr>
        </p:nvSpPr>
        <p:spPr>
          <a:xfrm>
            <a:off x="457200" y="4214818"/>
            <a:ext cx="8305800" cy="2286016"/>
          </a:xfrm>
        </p:spPr>
        <p:txBody>
          <a:bodyPr/>
          <a:lstStyle/>
          <a:p>
            <a:pPr algn="ctr"/>
            <a:endParaRPr lang="pl-PL" b="1" dirty="0" smtClean="0"/>
          </a:p>
          <a:p>
            <a:pPr algn="ctr"/>
            <a:endParaRPr lang="pl-PL" b="1" dirty="0" smtClean="0"/>
          </a:p>
          <a:p>
            <a:pPr algn="ctr"/>
            <a:r>
              <a:rPr lang="pl-PL" b="1" dirty="0" smtClean="0">
                <a:latin typeface="Bodoni MT Black" pitchFamily="18" charset="0"/>
              </a:rPr>
              <a:t>UTRWALENIE WIADOMOŚCI O UŁAMKACH ZWYKŁYCH</a:t>
            </a:r>
            <a:endParaRPr lang="pl-PL" b="1" dirty="0">
              <a:latin typeface="Bodoni MT Black" pitchFamily="18" charset="0"/>
            </a:endParaRPr>
          </a:p>
        </p:txBody>
      </p:sp>
      <p:pic>
        <p:nvPicPr>
          <p:cNvPr id="5" name="Obraz 4"/>
          <p:cNvPicPr/>
          <p:nvPr/>
        </p:nvPicPr>
        <p:blipFill>
          <a:blip r:embed="rId4"/>
          <a:srcRect/>
          <a:stretch>
            <a:fillRect/>
          </a:stretch>
        </p:blipFill>
        <p:spPr bwMode="auto">
          <a:xfrm>
            <a:off x="285720" y="857232"/>
            <a:ext cx="2000265" cy="4286280"/>
          </a:xfrm>
          <a:prstGeom prst="rect">
            <a:avLst/>
          </a:prstGeom>
          <a:noFill/>
          <a:ln w="9525">
            <a:noFill/>
            <a:miter lim="800000"/>
            <a:headEnd/>
            <a:tailEnd/>
          </a:ln>
        </p:spPr>
      </p:pic>
    </p:spTree>
  </p:cSld>
  <p:clrMapOvr>
    <a:masterClrMapping/>
  </p:clrMapOvr>
  <p:transition spd="med">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wipe(down)">
                                      <p:cBhvr>
                                        <p:cTn id="7" dur="5000"/>
                                        <p:tgtEl>
                                          <p:spTgt spid="2560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2000" fill="hold"/>
                                        <p:tgtEl>
                                          <p:spTgt spid="2"/>
                                        </p:tgtEl>
                                        <p:attrNameLst>
                                          <p:attrName>ppt_x</p:attrName>
                                        </p:attrNameLst>
                                      </p:cBhvr>
                                      <p:tavLst>
                                        <p:tav tm="0">
                                          <p:val>
                                            <p:strVal val="#ppt_x"/>
                                          </p:val>
                                        </p:tav>
                                        <p:tav tm="100000">
                                          <p:val>
                                            <p:strVal val="#ppt_x"/>
                                          </p:val>
                                        </p:tav>
                                      </p:tavLst>
                                    </p:anim>
                                    <p:anim calcmode="lin" valueType="num">
                                      <p:cBhvr additive="base">
                                        <p:cTn id="13"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01752" y="457200"/>
            <a:ext cx="8686800" cy="2543172"/>
          </a:xfrm>
        </p:spPr>
        <p:txBody>
          <a:bodyPr>
            <a:normAutofit fontScale="90000"/>
          </a:bodyPr>
          <a:lstStyle/>
          <a:p>
            <a:r>
              <a:rPr lang="pl-PL" dirty="0" smtClean="0">
                <a:latin typeface="Arial Black" pitchFamily="34" charset="0"/>
              </a:rPr>
              <a:t>Odpowiedź 4</a:t>
            </a:r>
            <a:br>
              <a:rPr lang="pl-PL" dirty="0" smtClean="0">
                <a:latin typeface="Arial Black" pitchFamily="34" charset="0"/>
              </a:rPr>
            </a:br>
            <a:r>
              <a:rPr lang="pl-PL" dirty="0" smtClean="0">
                <a:latin typeface="Arial Black" pitchFamily="34" charset="0"/>
              </a:rPr>
              <a:t/>
            </a:r>
            <a:br>
              <a:rPr lang="pl-PL" dirty="0" smtClean="0">
                <a:latin typeface="Arial Black" pitchFamily="34" charset="0"/>
              </a:rPr>
            </a:br>
            <a:r>
              <a:rPr lang="pl-PL" dirty="0" smtClean="0">
                <a:latin typeface="Arial Black" pitchFamily="34" charset="0"/>
              </a:rPr>
              <a:t/>
            </a:r>
            <a:br>
              <a:rPr lang="pl-PL" dirty="0" smtClean="0">
                <a:latin typeface="Arial Black" pitchFamily="34" charset="0"/>
              </a:rPr>
            </a:br>
            <a:r>
              <a:rPr lang="pl-PL" dirty="0" smtClean="0">
                <a:latin typeface="Arial Black" pitchFamily="34" charset="0"/>
              </a:rPr>
              <a:t>D   (CZYLI           )</a:t>
            </a:r>
            <a:br>
              <a:rPr lang="pl-PL" dirty="0" smtClean="0">
                <a:latin typeface="Arial Black" pitchFamily="34" charset="0"/>
              </a:rPr>
            </a:br>
            <a:r>
              <a:rPr lang="pl-PL" dirty="0" smtClean="0">
                <a:latin typeface="Arial Black" pitchFamily="34" charset="0"/>
              </a:rPr>
              <a:t/>
            </a:r>
            <a:br>
              <a:rPr lang="pl-PL" dirty="0" smtClean="0">
                <a:latin typeface="Arial Black" pitchFamily="34" charset="0"/>
              </a:rPr>
            </a:br>
            <a:endParaRPr lang="pl-PL" dirty="0"/>
          </a:p>
        </p:txBody>
      </p:sp>
      <p:graphicFrame>
        <p:nvGraphicFramePr>
          <p:cNvPr id="3" name="Obiekt 2"/>
          <p:cNvGraphicFramePr>
            <a:graphicFrameLocks noChangeAspect="1"/>
          </p:cNvGraphicFramePr>
          <p:nvPr/>
        </p:nvGraphicFramePr>
        <p:xfrm>
          <a:off x="2928926" y="1285860"/>
          <a:ext cx="1214446" cy="1285884"/>
        </p:xfrm>
        <a:graphic>
          <a:graphicData uri="http://schemas.openxmlformats.org/presentationml/2006/ole">
            <p:oleObj spid="_x0000_s7170" name="Równanie" r:id="rId4" imgW="215640" imgH="393480" progId="Equation.3">
              <p:embed/>
            </p:oleObj>
          </a:graphicData>
        </a:graphic>
      </p:graphicFrame>
    </p:spTree>
  </p:cSld>
  <p:clrMapOvr>
    <a:masterClrMapping/>
  </p:clrMapOvr>
  <p:transition spd="med">
    <p:wheel spokes="8"/>
    <p:sndAc>
      <p:stSnd>
        <p:snd r:embed="rId3"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ppt_x</p:attrName>
                                        </p:attrNameLst>
                                      </p:cBhvr>
                                      <p:tavLst>
                                        <p:tav tm="0">
                                          <p:val>
                                            <p:strVal val="#ppt_x"/>
                                          </p:val>
                                        </p:tav>
                                        <p:tav tm="100000">
                                          <p:val>
                                            <p:strVal val="#ppt_x"/>
                                          </p:val>
                                        </p:tav>
                                      </p:tavLst>
                                    </p:anim>
                                    <p:anim calcmode="lin" valueType="num">
                                      <p:cBhvr>
                                        <p:cTn id="9" dur="1800" decel="100000" fill="hold"/>
                                        <p:tgtEl>
                                          <p:spTgt spid="2"/>
                                        </p:tgtEl>
                                        <p:attrNameLst>
                                          <p:attrName>ppt_y</p:attrName>
                                        </p:attrNameLst>
                                      </p:cBhvr>
                                      <p:tavLst>
                                        <p:tav tm="0">
                                          <p:val>
                                            <p:strVal val="#ppt_y+1"/>
                                          </p:val>
                                        </p:tav>
                                        <p:tav tm="100000">
                                          <p:val>
                                            <p:strVal val="#ppt_y-.03"/>
                                          </p:val>
                                        </p:tav>
                                      </p:tavLst>
                                    </p:anim>
                                    <p:anim calcmode="lin" valueType="num">
                                      <p:cBhvr>
                                        <p:cTn id="10" dur="200" accel="100000" fill="hold">
                                          <p:stCondLst>
                                            <p:cond delay="1800"/>
                                          </p:stCondLst>
                                        </p:cTn>
                                        <p:tgtEl>
                                          <p:spTgt spid="2"/>
                                        </p:tgtEl>
                                        <p:attrNameLst>
                                          <p:attrName>ppt_y</p:attrName>
                                        </p:attrNameLst>
                                      </p:cBhvr>
                                      <p:tavLst>
                                        <p:tav tm="0">
                                          <p:val>
                                            <p:strVal val="#ppt_y-.03"/>
                                          </p:val>
                                        </p:tav>
                                        <p:tav tm="100000">
                                          <p:val>
                                            <p:strVal val="#ppt_y"/>
                                          </p:val>
                                        </p:tav>
                                      </p:tavLst>
                                    </p:anim>
                                  </p:childTnLst>
                                </p:cTn>
                              </p:par>
                            </p:childTnLst>
                          </p:cTn>
                        </p:par>
                        <p:par>
                          <p:cTn id="11" fill="hold">
                            <p:stCondLst>
                              <p:cond delay="2000"/>
                            </p:stCondLst>
                            <p:childTnLst>
                              <p:par>
                                <p:cTn id="12" presetID="26" presetClass="entr" presetSubtype="0" fill="hold" nodeType="after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80">
                                          <p:stCondLst>
                                            <p:cond delay="0"/>
                                          </p:stCondLst>
                                        </p:cTn>
                                        <p:tgtEl>
                                          <p:spTgt spid="3"/>
                                        </p:tgtEl>
                                      </p:cBhvr>
                                    </p:animEffect>
                                    <p:anim calcmode="lin" valueType="num">
                                      <p:cBhvr>
                                        <p:cTn id="15"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gtEl>
                                      </p:cBhvr>
                                      <p:to x="100000" y="60000"/>
                                    </p:animScale>
                                    <p:animScale>
                                      <p:cBhvr>
                                        <p:cTn id="21" dur="166" decel="50000">
                                          <p:stCondLst>
                                            <p:cond delay="676"/>
                                          </p:stCondLst>
                                        </p:cTn>
                                        <p:tgtEl>
                                          <p:spTgt spid="3"/>
                                        </p:tgtEl>
                                      </p:cBhvr>
                                      <p:to x="100000" y="100000"/>
                                    </p:animScale>
                                    <p:animScale>
                                      <p:cBhvr>
                                        <p:cTn id="22" dur="26">
                                          <p:stCondLst>
                                            <p:cond delay="1312"/>
                                          </p:stCondLst>
                                        </p:cTn>
                                        <p:tgtEl>
                                          <p:spTgt spid="3"/>
                                        </p:tgtEl>
                                      </p:cBhvr>
                                      <p:to x="100000" y="80000"/>
                                    </p:animScale>
                                    <p:animScale>
                                      <p:cBhvr>
                                        <p:cTn id="23" dur="166" decel="50000">
                                          <p:stCondLst>
                                            <p:cond delay="1338"/>
                                          </p:stCondLst>
                                        </p:cTn>
                                        <p:tgtEl>
                                          <p:spTgt spid="3"/>
                                        </p:tgtEl>
                                      </p:cBhvr>
                                      <p:to x="100000" y="100000"/>
                                    </p:animScale>
                                    <p:animScale>
                                      <p:cBhvr>
                                        <p:cTn id="24" dur="26">
                                          <p:stCondLst>
                                            <p:cond delay="1642"/>
                                          </p:stCondLst>
                                        </p:cTn>
                                        <p:tgtEl>
                                          <p:spTgt spid="3"/>
                                        </p:tgtEl>
                                      </p:cBhvr>
                                      <p:to x="100000" y="90000"/>
                                    </p:animScale>
                                    <p:animScale>
                                      <p:cBhvr>
                                        <p:cTn id="25" dur="166" decel="50000">
                                          <p:stCondLst>
                                            <p:cond delay="1668"/>
                                          </p:stCondLst>
                                        </p:cTn>
                                        <p:tgtEl>
                                          <p:spTgt spid="3"/>
                                        </p:tgtEl>
                                      </p:cBhvr>
                                      <p:to x="100000" y="100000"/>
                                    </p:animScale>
                                    <p:animScale>
                                      <p:cBhvr>
                                        <p:cTn id="26" dur="26">
                                          <p:stCondLst>
                                            <p:cond delay="1808"/>
                                          </p:stCondLst>
                                        </p:cTn>
                                        <p:tgtEl>
                                          <p:spTgt spid="3"/>
                                        </p:tgtEl>
                                      </p:cBhvr>
                                      <p:to x="100000" y="95000"/>
                                    </p:animScale>
                                    <p:animScale>
                                      <p:cBhvr>
                                        <p:cTn id="27"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857224" y="357166"/>
            <a:ext cx="7429552" cy="6186309"/>
          </a:xfrm>
          <a:prstGeom prst="rect">
            <a:avLst/>
          </a:prstGeom>
        </p:spPr>
        <p:txBody>
          <a:bodyPr wrap="square">
            <a:spAutoFit/>
          </a:bodyPr>
          <a:lstStyle/>
          <a:p>
            <a:pPr algn="ctr"/>
            <a:r>
              <a:rPr lang="pl-PL" sz="2000" b="1" dirty="0" smtClean="0">
                <a:latin typeface="Times New Roman" pitchFamily="18" charset="0"/>
                <a:cs typeface="Times New Roman" pitchFamily="18" charset="0"/>
              </a:rPr>
              <a:t>5. Przeszliście szczęśliwie przez kolejne drzwi.</a:t>
            </a:r>
          </a:p>
          <a:p>
            <a:pPr algn="ctr"/>
            <a:r>
              <a:rPr lang="pl-PL" sz="2000" b="1" dirty="0" smtClean="0">
                <a:solidFill>
                  <a:srgbClr val="FF0000"/>
                </a:solidFill>
                <a:latin typeface="Times New Roman" pitchFamily="18" charset="0"/>
                <a:cs typeface="Times New Roman" pitchFamily="18" charset="0"/>
              </a:rPr>
              <a:t>Kreska Ułamkowa </a:t>
            </a:r>
            <a:r>
              <a:rPr lang="pl-PL" sz="2000" b="1" dirty="0" smtClean="0">
                <a:latin typeface="Times New Roman" pitchFamily="18" charset="0"/>
                <a:cs typeface="Times New Roman" pitchFamily="18" charset="0"/>
              </a:rPr>
              <a:t>już się niecierpliwi. Nie zwlekajcie więc, tylko</a:t>
            </a:r>
          </a:p>
          <a:p>
            <a:pPr algn="ctr"/>
            <a:r>
              <a:rPr lang="pl-PL" sz="2000" b="1" dirty="0" smtClean="0">
                <a:latin typeface="Times New Roman" pitchFamily="18" charset="0"/>
                <a:cs typeface="Times New Roman" pitchFamily="18" charset="0"/>
              </a:rPr>
              <a:t>uporządkujcie podane ułamki malejąco i odczytajcie hasło.</a:t>
            </a:r>
          </a:p>
          <a:p>
            <a:pPr algn="ctr"/>
            <a:endParaRPr lang="pl-PL" sz="2400" b="1" dirty="0" smtClean="0">
              <a:latin typeface="Times New Roman" pitchFamily="18" charset="0"/>
              <a:cs typeface="Times New Roman" pitchFamily="18" charset="0"/>
            </a:endParaRPr>
          </a:p>
          <a:p>
            <a:pPr algn="ctr"/>
            <a:r>
              <a:rPr lang="pl-PL" sz="3200" b="1" dirty="0" smtClean="0">
                <a:latin typeface="Times New Roman" pitchFamily="18" charset="0"/>
                <a:cs typeface="Times New Roman" pitchFamily="18" charset="0"/>
              </a:rPr>
              <a:t>A =      </a:t>
            </a:r>
          </a:p>
          <a:p>
            <a:pPr algn="ctr"/>
            <a:endParaRPr lang="pl-PL" sz="3200" b="1" dirty="0" smtClean="0">
              <a:latin typeface="Times New Roman" pitchFamily="18" charset="0"/>
              <a:cs typeface="Times New Roman" pitchFamily="18" charset="0"/>
            </a:endParaRPr>
          </a:p>
          <a:p>
            <a:pPr algn="ctr"/>
            <a:r>
              <a:rPr lang="pl-PL" sz="3200" b="1" dirty="0" smtClean="0">
                <a:latin typeface="Times New Roman" pitchFamily="18" charset="0"/>
                <a:cs typeface="Times New Roman" pitchFamily="18" charset="0"/>
              </a:rPr>
              <a:t>R =        </a:t>
            </a:r>
          </a:p>
          <a:p>
            <a:pPr algn="ctr"/>
            <a:endParaRPr lang="pl-PL" sz="3200" b="1" dirty="0" smtClean="0">
              <a:latin typeface="Times New Roman" pitchFamily="18" charset="0"/>
              <a:cs typeface="Times New Roman" pitchFamily="18" charset="0"/>
            </a:endParaRPr>
          </a:p>
          <a:p>
            <a:pPr algn="ctr"/>
            <a:r>
              <a:rPr lang="pl-PL" sz="3200" b="1" dirty="0" smtClean="0">
                <a:latin typeface="Times New Roman" pitchFamily="18" charset="0"/>
                <a:cs typeface="Times New Roman" pitchFamily="18" charset="0"/>
              </a:rPr>
              <a:t>B =       +      </a:t>
            </a:r>
          </a:p>
          <a:p>
            <a:pPr algn="ctr"/>
            <a:endParaRPr lang="pl-PL" sz="3200" b="1" dirty="0" smtClean="0">
              <a:latin typeface="Times New Roman" pitchFamily="18" charset="0"/>
              <a:cs typeface="Times New Roman" pitchFamily="18" charset="0"/>
            </a:endParaRPr>
          </a:p>
          <a:p>
            <a:pPr algn="ctr"/>
            <a:r>
              <a:rPr lang="pl-PL" sz="3200" b="1" dirty="0" smtClean="0">
                <a:latin typeface="Times New Roman" pitchFamily="18" charset="0"/>
                <a:cs typeface="Times New Roman" pitchFamily="18" charset="0"/>
              </a:rPr>
              <a:t>W =            </a:t>
            </a:r>
          </a:p>
          <a:p>
            <a:pPr algn="ctr"/>
            <a:endParaRPr lang="pl-PL" sz="3200" b="1" dirty="0" smtClean="0">
              <a:latin typeface="Times New Roman" pitchFamily="18" charset="0"/>
              <a:cs typeface="Times New Roman" pitchFamily="18" charset="0"/>
            </a:endParaRPr>
          </a:p>
          <a:p>
            <a:pPr algn="ctr"/>
            <a:r>
              <a:rPr lang="pl-PL" sz="3200" b="1" dirty="0" smtClean="0">
                <a:latin typeface="Times New Roman" pitchFamily="18" charset="0"/>
                <a:cs typeface="Times New Roman" pitchFamily="18" charset="0"/>
              </a:rPr>
              <a:t>      O =         -</a:t>
            </a:r>
          </a:p>
          <a:p>
            <a:pPr algn="ctr"/>
            <a:endParaRPr lang="pl-PL" sz="2400" b="1" dirty="0">
              <a:latin typeface="Times New Roman" pitchFamily="18" charset="0"/>
              <a:cs typeface="Times New Roman" pitchFamily="18" charset="0"/>
            </a:endParaRPr>
          </a:p>
        </p:txBody>
      </p:sp>
      <p:graphicFrame>
        <p:nvGraphicFramePr>
          <p:cNvPr id="4" name="Obiekt 3"/>
          <p:cNvGraphicFramePr>
            <a:graphicFrameLocks noChangeAspect="1"/>
          </p:cNvGraphicFramePr>
          <p:nvPr/>
        </p:nvGraphicFramePr>
        <p:xfrm>
          <a:off x="4929190" y="1500174"/>
          <a:ext cx="642942" cy="1000132"/>
        </p:xfrm>
        <a:graphic>
          <a:graphicData uri="http://schemas.openxmlformats.org/presentationml/2006/ole">
            <p:oleObj spid="_x0000_s8194" name="Równanie" r:id="rId4" imgW="215640" imgH="393480" progId="Equation.3">
              <p:embed/>
            </p:oleObj>
          </a:graphicData>
        </a:graphic>
      </p:graphicFrame>
      <p:graphicFrame>
        <p:nvGraphicFramePr>
          <p:cNvPr id="5" name="Obiekt 4"/>
          <p:cNvGraphicFramePr>
            <a:graphicFrameLocks noChangeAspect="1"/>
          </p:cNvGraphicFramePr>
          <p:nvPr/>
        </p:nvGraphicFramePr>
        <p:xfrm>
          <a:off x="4857752" y="2500306"/>
          <a:ext cx="785818" cy="1000132"/>
        </p:xfrm>
        <a:graphic>
          <a:graphicData uri="http://schemas.openxmlformats.org/presentationml/2006/ole">
            <p:oleObj spid="_x0000_s8195" name="Równanie" r:id="rId5" imgW="291960" imgH="393480" progId="Equation.3">
              <p:embed/>
            </p:oleObj>
          </a:graphicData>
        </a:graphic>
      </p:graphicFrame>
      <p:graphicFrame>
        <p:nvGraphicFramePr>
          <p:cNvPr id="6" name="Obiekt 5"/>
          <p:cNvGraphicFramePr>
            <a:graphicFrameLocks noChangeAspect="1"/>
          </p:cNvGraphicFramePr>
          <p:nvPr/>
        </p:nvGraphicFramePr>
        <p:xfrm>
          <a:off x="4500562" y="3429000"/>
          <a:ext cx="571504" cy="928694"/>
        </p:xfrm>
        <a:graphic>
          <a:graphicData uri="http://schemas.openxmlformats.org/presentationml/2006/ole">
            <p:oleObj spid="_x0000_s8196" name="Równanie" r:id="rId6" imgW="241200" imgH="393480" progId="Equation.3">
              <p:embed/>
            </p:oleObj>
          </a:graphicData>
        </a:graphic>
      </p:graphicFrame>
      <p:graphicFrame>
        <p:nvGraphicFramePr>
          <p:cNvPr id="7" name="Obiekt 6"/>
          <p:cNvGraphicFramePr>
            <a:graphicFrameLocks noChangeAspect="1"/>
          </p:cNvGraphicFramePr>
          <p:nvPr/>
        </p:nvGraphicFramePr>
        <p:xfrm>
          <a:off x="5357818" y="3500438"/>
          <a:ext cx="571504" cy="785818"/>
        </p:xfrm>
        <a:graphic>
          <a:graphicData uri="http://schemas.openxmlformats.org/presentationml/2006/ole">
            <p:oleObj spid="_x0000_s8197" name="Równanie" r:id="rId7" imgW="241200" imgH="393480" progId="Equation.3">
              <p:embed/>
            </p:oleObj>
          </a:graphicData>
        </a:graphic>
      </p:graphicFrame>
      <p:graphicFrame>
        <p:nvGraphicFramePr>
          <p:cNvPr id="8" name="Obiekt 7"/>
          <p:cNvGraphicFramePr>
            <a:graphicFrameLocks noChangeAspect="1"/>
          </p:cNvGraphicFramePr>
          <p:nvPr/>
        </p:nvGraphicFramePr>
        <p:xfrm>
          <a:off x="4970463" y="4286250"/>
          <a:ext cx="1135062" cy="965200"/>
        </p:xfrm>
        <a:graphic>
          <a:graphicData uri="http://schemas.openxmlformats.org/presentationml/2006/ole">
            <p:oleObj spid="_x0000_s8198" name="Równanie" r:id="rId8" imgW="342720" imgH="393480" progId="Equation.3">
              <p:embed/>
            </p:oleObj>
          </a:graphicData>
        </a:graphic>
      </p:graphicFrame>
      <p:graphicFrame>
        <p:nvGraphicFramePr>
          <p:cNvPr id="9" name="Obiekt 8"/>
          <p:cNvGraphicFramePr>
            <a:graphicFrameLocks noChangeAspect="1"/>
          </p:cNvGraphicFramePr>
          <p:nvPr/>
        </p:nvGraphicFramePr>
        <p:xfrm>
          <a:off x="4786314" y="5357826"/>
          <a:ext cx="714380" cy="928694"/>
        </p:xfrm>
        <a:graphic>
          <a:graphicData uri="http://schemas.openxmlformats.org/presentationml/2006/ole">
            <p:oleObj spid="_x0000_s8199" name="Równanie" r:id="rId9" imgW="215640" imgH="393480" progId="Equation.3">
              <p:embed/>
            </p:oleObj>
          </a:graphicData>
        </a:graphic>
      </p:graphicFrame>
      <p:graphicFrame>
        <p:nvGraphicFramePr>
          <p:cNvPr id="10" name="Obiekt 9"/>
          <p:cNvGraphicFramePr>
            <a:graphicFrameLocks noChangeAspect="1"/>
          </p:cNvGraphicFramePr>
          <p:nvPr/>
        </p:nvGraphicFramePr>
        <p:xfrm>
          <a:off x="5857884" y="5357826"/>
          <a:ext cx="500066" cy="857256"/>
        </p:xfrm>
        <a:graphic>
          <a:graphicData uri="http://schemas.openxmlformats.org/presentationml/2006/ole">
            <p:oleObj spid="_x0000_s8200" name="Równanie" r:id="rId10" imgW="152280" imgH="393480" progId="Equation.3">
              <p:embed/>
            </p:oleObj>
          </a:graphicData>
        </a:graphic>
      </p:graphicFrame>
      <p:sp>
        <p:nvSpPr>
          <p:cNvPr id="11" name="pole tekstowe 10"/>
          <p:cNvSpPr txBox="1"/>
          <p:nvPr/>
        </p:nvSpPr>
        <p:spPr>
          <a:xfrm>
            <a:off x="642910" y="6357958"/>
            <a:ext cx="989373" cy="400110"/>
          </a:xfrm>
          <a:prstGeom prst="rect">
            <a:avLst/>
          </a:prstGeom>
          <a:noFill/>
        </p:spPr>
        <p:txBody>
          <a:bodyPr wrap="none" rtlCol="0">
            <a:spAutoFit/>
          </a:bodyPr>
          <a:lstStyle/>
          <a:p>
            <a:r>
              <a:rPr lang="pl-PL" sz="2000" b="1" dirty="0" smtClean="0"/>
              <a:t>Hasło : </a:t>
            </a:r>
            <a:endParaRPr lang="pl-PL" sz="2000" b="1" dirty="0"/>
          </a:p>
        </p:txBody>
      </p:sp>
      <p:graphicFrame>
        <p:nvGraphicFramePr>
          <p:cNvPr id="12" name="Tabela 11"/>
          <p:cNvGraphicFramePr>
            <a:graphicFrameLocks noGrp="1"/>
          </p:cNvGraphicFramePr>
          <p:nvPr/>
        </p:nvGraphicFramePr>
        <p:xfrm>
          <a:off x="1500166" y="6286520"/>
          <a:ext cx="5572165" cy="370840"/>
        </p:xfrm>
        <a:graphic>
          <a:graphicData uri="http://schemas.openxmlformats.org/drawingml/2006/table">
            <a:tbl>
              <a:tblPr firstRow="1" bandRow="1">
                <a:tableStyleId>{5C22544A-7EE6-4342-B048-85BDC9FD1C3A}</a:tableStyleId>
              </a:tblPr>
              <a:tblGrid>
                <a:gridCol w="1143008"/>
                <a:gridCol w="1085858"/>
                <a:gridCol w="1114433"/>
                <a:gridCol w="1114433"/>
                <a:gridCol w="1114433"/>
              </a:tblGrid>
              <a:tr h="370840">
                <a:tc>
                  <a:txBody>
                    <a:bodyPr/>
                    <a:lstStyle/>
                    <a:p>
                      <a:endParaRPr lang="pl-PL" dirty="0"/>
                    </a:p>
                  </a:txBody>
                  <a:tcPr/>
                </a:tc>
                <a:tc>
                  <a:txBody>
                    <a:bodyPr/>
                    <a:lstStyle/>
                    <a:p>
                      <a:endParaRPr lang="pl-PL" dirty="0"/>
                    </a:p>
                  </a:txBody>
                  <a:tcPr/>
                </a:tc>
                <a:tc>
                  <a:txBody>
                    <a:bodyPr/>
                    <a:lstStyle/>
                    <a:p>
                      <a:endParaRPr lang="pl-PL"/>
                    </a:p>
                  </a:txBody>
                  <a:tcPr/>
                </a:tc>
                <a:tc>
                  <a:txBody>
                    <a:bodyPr/>
                    <a:lstStyle/>
                    <a:p>
                      <a:endParaRPr lang="pl-PL"/>
                    </a:p>
                  </a:txBody>
                  <a:tcPr/>
                </a:tc>
                <a:tc>
                  <a:txBody>
                    <a:bodyPr/>
                    <a:lstStyle/>
                    <a:p>
                      <a:endParaRPr lang="pl-PL" dirty="0"/>
                    </a:p>
                  </a:txBody>
                  <a:tcPr/>
                </a:tc>
              </a:tr>
            </a:tbl>
          </a:graphicData>
        </a:graphic>
      </p:graphicFrame>
    </p:spTree>
  </p:cSld>
  <p:clrMapOvr>
    <a:masterClrMapping/>
  </p:clrMapOvr>
  <p:transition spd="med">
    <p:wheel spokes="8"/>
    <p:sndAc>
      <p:stSnd>
        <p:snd r:embed="rId3"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2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2000" decel="50000" fill="hold">
                                          <p:stCondLst>
                                            <p:cond delay="0"/>
                                          </p:stCondLst>
                                        </p:cTn>
                                        <p:tgtEl>
                                          <p:spTgt spid="2"/>
                                        </p:tgtEl>
                                        <p:attrNameLst>
                                          <p:attrName>ppt_x</p:attrName>
                                          <p:attrName>ppt_y</p:attrName>
                                        </p:attrNameLst>
                                      </p:cBhvr>
                                    </p:animMotion>
                                    <p:animEffect transition="in" filter="fade">
                                      <p:cBhvr>
                                        <p:cTn id="9" dur="2000"/>
                                        <p:tgtEl>
                                          <p:spTgt spid="2"/>
                                        </p:tgtEl>
                                      </p:cBhvr>
                                    </p:animEffect>
                                  </p:childTnLst>
                                </p:cTn>
                              </p:par>
                            </p:childTnLst>
                          </p:cTn>
                        </p:par>
                        <p:par>
                          <p:cTn id="10" fill="hold">
                            <p:stCondLst>
                              <p:cond delay="2000"/>
                            </p:stCondLst>
                            <p:childTnLst>
                              <p:par>
                                <p:cTn id="11" presetID="26" presetClass="entr" presetSubtype="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80">
                                          <p:stCondLst>
                                            <p:cond delay="0"/>
                                          </p:stCondLst>
                                        </p:cTn>
                                        <p:tgtEl>
                                          <p:spTgt spid="4"/>
                                        </p:tgtEl>
                                      </p:cBhvr>
                                    </p:animEffect>
                                    <p:anim calcmode="lin" valueType="num">
                                      <p:cBhvr>
                                        <p:cTn id="1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9" dur="26">
                                          <p:stCondLst>
                                            <p:cond delay="650"/>
                                          </p:stCondLst>
                                        </p:cTn>
                                        <p:tgtEl>
                                          <p:spTgt spid="4"/>
                                        </p:tgtEl>
                                      </p:cBhvr>
                                      <p:to x="100000" y="60000"/>
                                    </p:animScale>
                                    <p:animScale>
                                      <p:cBhvr>
                                        <p:cTn id="20" dur="166" decel="50000">
                                          <p:stCondLst>
                                            <p:cond delay="676"/>
                                          </p:stCondLst>
                                        </p:cTn>
                                        <p:tgtEl>
                                          <p:spTgt spid="4"/>
                                        </p:tgtEl>
                                      </p:cBhvr>
                                      <p:to x="100000" y="100000"/>
                                    </p:animScale>
                                    <p:animScale>
                                      <p:cBhvr>
                                        <p:cTn id="21" dur="26">
                                          <p:stCondLst>
                                            <p:cond delay="1312"/>
                                          </p:stCondLst>
                                        </p:cTn>
                                        <p:tgtEl>
                                          <p:spTgt spid="4"/>
                                        </p:tgtEl>
                                      </p:cBhvr>
                                      <p:to x="100000" y="80000"/>
                                    </p:animScale>
                                    <p:animScale>
                                      <p:cBhvr>
                                        <p:cTn id="22" dur="166" decel="50000">
                                          <p:stCondLst>
                                            <p:cond delay="1338"/>
                                          </p:stCondLst>
                                        </p:cTn>
                                        <p:tgtEl>
                                          <p:spTgt spid="4"/>
                                        </p:tgtEl>
                                      </p:cBhvr>
                                      <p:to x="100000" y="100000"/>
                                    </p:animScale>
                                    <p:animScale>
                                      <p:cBhvr>
                                        <p:cTn id="23" dur="26">
                                          <p:stCondLst>
                                            <p:cond delay="1642"/>
                                          </p:stCondLst>
                                        </p:cTn>
                                        <p:tgtEl>
                                          <p:spTgt spid="4"/>
                                        </p:tgtEl>
                                      </p:cBhvr>
                                      <p:to x="100000" y="90000"/>
                                    </p:animScale>
                                    <p:animScale>
                                      <p:cBhvr>
                                        <p:cTn id="24" dur="166" decel="50000">
                                          <p:stCondLst>
                                            <p:cond delay="1668"/>
                                          </p:stCondLst>
                                        </p:cTn>
                                        <p:tgtEl>
                                          <p:spTgt spid="4"/>
                                        </p:tgtEl>
                                      </p:cBhvr>
                                      <p:to x="100000" y="100000"/>
                                    </p:animScale>
                                    <p:animScale>
                                      <p:cBhvr>
                                        <p:cTn id="25" dur="26">
                                          <p:stCondLst>
                                            <p:cond delay="1808"/>
                                          </p:stCondLst>
                                        </p:cTn>
                                        <p:tgtEl>
                                          <p:spTgt spid="4"/>
                                        </p:tgtEl>
                                      </p:cBhvr>
                                      <p:to x="100000" y="95000"/>
                                    </p:animScale>
                                    <p:animScale>
                                      <p:cBhvr>
                                        <p:cTn id="26" dur="166" decel="50000">
                                          <p:stCondLst>
                                            <p:cond delay="1834"/>
                                          </p:stCondLst>
                                        </p:cTn>
                                        <p:tgtEl>
                                          <p:spTgt spid="4"/>
                                        </p:tgtEl>
                                      </p:cBhvr>
                                      <p:to x="100000" y="100000"/>
                                    </p:animScale>
                                  </p:childTnLst>
                                </p:cTn>
                              </p:par>
                            </p:childTnLst>
                          </p:cTn>
                        </p:par>
                        <p:par>
                          <p:cTn id="27" fill="hold">
                            <p:stCondLst>
                              <p:cond delay="4000"/>
                            </p:stCondLst>
                            <p:childTnLst>
                              <p:par>
                                <p:cTn id="28" presetID="26" presetClass="entr" presetSubtype="0" fill="hold" nodeType="after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wipe(down)">
                                      <p:cBhvr>
                                        <p:cTn id="30" dur="580">
                                          <p:stCondLst>
                                            <p:cond delay="0"/>
                                          </p:stCondLst>
                                        </p:cTn>
                                        <p:tgtEl>
                                          <p:spTgt spid="5"/>
                                        </p:tgtEl>
                                      </p:cBhvr>
                                    </p:animEffect>
                                    <p:anim calcmode="lin" valueType="num">
                                      <p:cBhvr>
                                        <p:cTn id="31"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6" dur="26">
                                          <p:stCondLst>
                                            <p:cond delay="650"/>
                                          </p:stCondLst>
                                        </p:cTn>
                                        <p:tgtEl>
                                          <p:spTgt spid="5"/>
                                        </p:tgtEl>
                                      </p:cBhvr>
                                      <p:to x="100000" y="60000"/>
                                    </p:animScale>
                                    <p:animScale>
                                      <p:cBhvr>
                                        <p:cTn id="37" dur="166" decel="50000">
                                          <p:stCondLst>
                                            <p:cond delay="676"/>
                                          </p:stCondLst>
                                        </p:cTn>
                                        <p:tgtEl>
                                          <p:spTgt spid="5"/>
                                        </p:tgtEl>
                                      </p:cBhvr>
                                      <p:to x="100000" y="100000"/>
                                    </p:animScale>
                                    <p:animScale>
                                      <p:cBhvr>
                                        <p:cTn id="38" dur="26">
                                          <p:stCondLst>
                                            <p:cond delay="1312"/>
                                          </p:stCondLst>
                                        </p:cTn>
                                        <p:tgtEl>
                                          <p:spTgt spid="5"/>
                                        </p:tgtEl>
                                      </p:cBhvr>
                                      <p:to x="100000" y="80000"/>
                                    </p:animScale>
                                    <p:animScale>
                                      <p:cBhvr>
                                        <p:cTn id="39" dur="166" decel="50000">
                                          <p:stCondLst>
                                            <p:cond delay="1338"/>
                                          </p:stCondLst>
                                        </p:cTn>
                                        <p:tgtEl>
                                          <p:spTgt spid="5"/>
                                        </p:tgtEl>
                                      </p:cBhvr>
                                      <p:to x="100000" y="100000"/>
                                    </p:animScale>
                                    <p:animScale>
                                      <p:cBhvr>
                                        <p:cTn id="40" dur="26">
                                          <p:stCondLst>
                                            <p:cond delay="1642"/>
                                          </p:stCondLst>
                                        </p:cTn>
                                        <p:tgtEl>
                                          <p:spTgt spid="5"/>
                                        </p:tgtEl>
                                      </p:cBhvr>
                                      <p:to x="100000" y="90000"/>
                                    </p:animScale>
                                    <p:animScale>
                                      <p:cBhvr>
                                        <p:cTn id="41" dur="166" decel="50000">
                                          <p:stCondLst>
                                            <p:cond delay="1668"/>
                                          </p:stCondLst>
                                        </p:cTn>
                                        <p:tgtEl>
                                          <p:spTgt spid="5"/>
                                        </p:tgtEl>
                                      </p:cBhvr>
                                      <p:to x="100000" y="100000"/>
                                    </p:animScale>
                                    <p:animScale>
                                      <p:cBhvr>
                                        <p:cTn id="42" dur="26">
                                          <p:stCondLst>
                                            <p:cond delay="1808"/>
                                          </p:stCondLst>
                                        </p:cTn>
                                        <p:tgtEl>
                                          <p:spTgt spid="5"/>
                                        </p:tgtEl>
                                      </p:cBhvr>
                                      <p:to x="100000" y="95000"/>
                                    </p:animScale>
                                    <p:animScale>
                                      <p:cBhvr>
                                        <p:cTn id="43" dur="166" decel="50000">
                                          <p:stCondLst>
                                            <p:cond delay="1834"/>
                                          </p:stCondLst>
                                        </p:cTn>
                                        <p:tgtEl>
                                          <p:spTgt spid="5"/>
                                        </p:tgtEl>
                                      </p:cBhvr>
                                      <p:to x="100000" y="100000"/>
                                    </p:animScale>
                                  </p:childTnLst>
                                </p:cTn>
                              </p:par>
                            </p:childTnLst>
                          </p:cTn>
                        </p:par>
                        <p:par>
                          <p:cTn id="44" fill="hold">
                            <p:stCondLst>
                              <p:cond delay="6000"/>
                            </p:stCondLst>
                            <p:childTnLst>
                              <p:par>
                                <p:cTn id="45" presetID="26" presetClass="entr" presetSubtype="0" fill="hold" nodeType="afterEffect">
                                  <p:stCondLst>
                                    <p:cond delay="0"/>
                                  </p:stCondLst>
                                  <p:childTnLst>
                                    <p:set>
                                      <p:cBhvr>
                                        <p:cTn id="46" dur="1" fill="hold">
                                          <p:stCondLst>
                                            <p:cond delay="0"/>
                                          </p:stCondLst>
                                        </p:cTn>
                                        <p:tgtEl>
                                          <p:spTgt spid="8"/>
                                        </p:tgtEl>
                                        <p:attrNameLst>
                                          <p:attrName>style.visibility</p:attrName>
                                        </p:attrNameLst>
                                      </p:cBhvr>
                                      <p:to>
                                        <p:strVal val="visible"/>
                                      </p:to>
                                    </p:set>
                                    <p:animEffect transition="in" filter="wipe(down)">
                                      <p:cBhvr>
                                        <p:cTn id="47" dur="580">
                                          <p:stCondLst>
                                            <p:cond delay="0"/>
                                          </p:stCondLst>
                                        </p:cTn>
                                        <p:tgtEl>
                                          <p:spTgt spid="8"/>
                                        </p:tgtEl>
                                      </p:cBhvr>
                                    </p:animEffect>
                                    <p:anim calcmode="lin" valueType="num">
                                      <p:cBhvr>
                                        <p:cTn id="48"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49"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50"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51"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52"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53" dur="26">
                                          <p:stCondLst>
                                            <p:cond delay="650"/>
                                          </p:stCondLst>
                                        </p:cTn>
                                        <p:tgtEl>
                                          <p:spTgt spid="8"/>
                                        </p:tgtEl>
                                      </p:cBhvr>
                                      <p:to x="100000" y="60000"/>
                                    </p:animScale>
                                    <p:animScale>
                                      <p:cBhvr>
                                        <p:cTn id="54" dur="166" decel="50000">
                                          <p:stCondLst>
                                            <p:cond delay="676"/>
                                          </p:stCondLst>
                                        </p:cTn>
                                        <p:tgtEl>
                                          <p:spTgt spid="8"/>
                                        </p:tgtEl>
                                      </p:cBhvr>
                                      <p:to x="100000" y="100000"/>
                                    </p:animScale>
                                    <p:animScale>
                                      <p:cBhvr>
                                        <p:cTn id="55" dur="26">
                                          <p:stCondLst>
                                            <p:cond delay="1312"/>
                                          </p:stCondLst>
                                        </p:cTn>
                                        <p:tgtEl>
                                          <p:spTgt spid="8"/>
                                        </p:tgtEl>
                                      </p:cBhvr>
                                      <p:to x="100000" y="80000"/>
                                    </p:animScale>
                                    <p:animScale>
                                      <p:cBhvr>
                                        <p:cTn id="56" dur="166" decel="50000">
                                          <p:stCondLst>
                                            <p:cond delay="1338"/>
                                          </p:stCondLst>
                                        </p:cTn>
                                        <p:tgtEl>
                                          <p:spTgt spid="8"/>
                                        </p:tgtEl>
                                      </p:cBhvr>
                                      <p:to x="100000" y="100000"/>
                                    </p:animScale>
                                    <p:animScale>
                                      <p:cBhvr>
                                        <p:cTn id="57" dur="26">
                                          <p:stCondLst>
                                            <p:cond delay="1642"/>
                                          </p:stCondLst>
                                        </p:cTn>
                                        <p:tgtEl>
                                          <p:spTgt spid="8"/>
                                        </p:tgtEl>
                                      </p:cBhvr>
                                      <p:to x="100000" y="90000"/>
                                    </p:animScale>
                                    <p:animScale>
                                      <p:cBhvr>
                                        <p:cTn id="58" dur="166" decel="50000">
                                          <p:stCondLst>
                                            <p:cond delay="1668"/>
                                          </p:stCondLst>
                                        </p:cTn>
                                        <p:tgtEl>
                                          <p:spTgt spid="8"/>
                                        </p:tgtEl>
                                      </p:cBhvr>
                                      <p:to x="100000" y="100000"/>
                                    </p:animScale>
                                    <p:animScale>
                                      <p:cBhvr>
                                        <p:cTn id="59" dur="26">
                                          <p:stCondLst>
                                            <p:cond delay="1808"/>
                                          </p:stCondLst>
                                        </p:cTn>
                                        <p:tgtEl>
                                          <p:spTgt spid="8"/>
                                        </p:tgtEl>
                                      </p:cBhvr>
                                      <p:to x="100000" y="95000"/>
                                    </p:animScale>
                                    <p:animScale>
                                      <p:cBhvr>
                                        <p:cTn id="60" dur="166" decel="50000">
                                          <p:stCondLst>
                                            <p:cond delay="1834"/>
                                          </p:stCondLst>
                                        </p:cTn>
                                        <p:tgtEl>
                                          <p:spTgt spid="8"/>
                                        </p:tgtEl>
                                      </p:cBhvr>
                                      <p:to x="100000" y="100000"/>
                                    </p:animScale>
                                  </p:childTnLst>
                                </p:cTn>
                              </p:par>
                            </p:childTnLst>
                          </p:cTn>
                        </p:par>
                        <p:par>
                          <p:cTn id="61" fill="hold">
                            <p:stCondLst>
                              <p:cond delay="8000"/>
                            </p:stCondLst>
                            <p:childTnLst>
                              <p:par>
                                <p:cTn id="62" presetID="2" presetClass="entr" presetSubtype="4" fill="hold" grpId="0" nodeType="afterEffect">
                                  <p:stCondLst>
                                    <p:cond delay="0"/>
                                  </p:stCondLst>
                                  <p:childTnLst>
                                    <p:set>
                                      <p:cBhvr>
                                        <p:cTn id="63" dur="1" fill="hold">
                                          <p:stCondLst>
                                            <p:cond delay="0"/>
                                          </p:stCondLst>
                                        </p:cTn>
                                        <p:tgtEl>
                                          <p:spTgt spid="11"/>
                                        </p:tgtEl>
                                        <p:attrNameLst>
                                          <p:attrName>style.visibility</p:attrName>
                                        </p:attrNameLst>
                                      </p:cBhvr>
                                      <p:to>
                                        <p:strVal val="visible"/>
                                      </p:to>
                                    </p:set>
                                    <p:anim calcmode="lin" valueType="num">
                                      <p:cBhvr additive="base">
                                        <p:cTn id="64" dur="500" fill="hold"/>
                                        <p:tgtEl>
                                          <p:spTgt spid="11"/>
                                        </p:tgtEl>
                                        <p:attrNameLst>
                                          <p:attrName>ppt_x</p:attrName>
                                        </p:attrNameLst>
                                      </p:cBhvr>
                                      <p:tavLst>
                                        <p:tav tm="0">
                                          <p:val>
                                            <p:strVal val="#ppt_x"/>
                                          </p:val>
                                        </p:tav>
                                        <p:tav tm="100000">
                                          <p:val>
                                            <p:strVal val="#ppt_x"/>
                                          </p:val>
                                        </p:tav>
                                      </p:tavLst>
                                    </p:anim>
                                    <p:anim calcmode="lin" valueType="num">
                                      <p:cBhvr additive="base">
                                        <p:cTn id="65" dur="500" fill="hold"/>
                                        <p:tgtEl>
                                          <p:spTgt spid="11"/>
                                        </p:tgtEl>
                                        <p:attrNameLst>
                                          <p:attrName>ppt_y</p:attrName>
                                        </p:attrNameLst>
                                      </p:cBhvr>
                                      <p:tavLst>
                                        <p:tav tm="0">
                                          <p:val>
                                            <p:strVal val="1+#ppt_h/2"/>
                                          </p:val>
                                        </p:tav>
                                        <p:tav tm="100000">
                                          <p:val>
                                            <p:strVal val="#ppt_y"/>
                                          </p:val>
                                        </p:tav>
                                      </p:tavLst>
                                    </p:anim>
                                  </p:childTnLst>
                                </p:cTn>
                              </p:par>
                            </p:childTnLst>
                          </p:cTn>
                        </p:par>
                        <p:par>
                          <p:cTn id="66" fill="hold">
                            <p:stCondLst>
                              <p:cond delay="8500"/>
                            </p:stCondLst>
                            <p:childTnLst>
                              <p:par>
                                <p:cTn id="67" presetID="31" presetClass="entr" presetSubtype="0" fill="hold" nodeType="afterEffect">
                                  <p:stCondLst>
                                    <p:cond delay="0"/>
                                  </p:stCondLst>
                                  <p:iterate type="lt">
                                    <p:tmPct val="5000"/>
                                  </p:iterate>
                                  <p:childTnLst>
                                    <p:set>
                                      <p:cBhvr>
                                        <p:cTn id="68" dur="1" fill="hold">
                                          <p:stCondLst>
                                            <p:cond delay="0"/>
                                          </p:stCondLst>
                                        </p:cTn>
                                        <p:tgtEl>
                                          <p:spTgt spid="12"/>
                                        </p:tgtEl>
                                        <p:attrNameLst>
                                          <p:attrName>style.visibility</p:attrName>
                                        </p:attrNameLst>
                                      </p:cBhvr>
                                      <p:to>
                                        <p:strVal val="visible"/>
                                      </p:to>
                                    </p:set>
                                    <p:anim calcmode="lin" valueType="num">
                                      <p:cBhvr>
                                        <p:cTn id="69" dur="1000" fill="hold"/>
                                        <p:tgtEl>
                                          <p:spTgt spid="12"/>
                                        </p:tgtEl>
                                        <p:attrNameLst>
                                          <p:attrName>ppt_w</p:attrName>
                                        </p:attrNameLst>
                                      </p:cBhvr>
                                      <p:tavLst>
                                        <p:tav tm="0">
                                          <p:val>
                                            <p:fltVal val="0"/>
                                          </p:val>
                                        </p:tav>
                                        <p:tav tm="100000">
                                          <p:val>
                                            <p:strVal val="#ppt_w"/>
                                          </p:val>
                                        </p:tav>
                                      </p:tavLst>
                                    </p:anim>
                                    <p:anim calcmode="lin" valueType="num">
                                      <p:cBhvr>
                                        <p:cTn id="70" dur="1000" fill="hold"/>
                                        <p:tgtEl>
                                          <p:spTgt spid="12"/>
                                        </p:tgtEl>
                                        <p:attrNameLst>
                                          <p:attrName>ppt_h</p:attrName>
                                        </p:attrNameLst>
                                      </p:cBhvr>
                                      <p:tavLst>
                                        <p:tav tm="0">
                                          <p:val>
                                            <p:fltVal val="0"/>
                                          </p:val>
                                        </p:tav>
                                        <p:tav tm="100000">
                                          <p:val>
                                            <p:strVal val="#ppt_h"/>
                                          </p:val>
                                        </p:tav>
                                      </p:tavLst>
                                    </p:anim>
                                    <p:anim calcmode="lin" valueType="num">
                                      <p:cBhvr>
                                        <p:cTn id="71" dur="1000" fill="hold"/>
                                        <p:tgtEl>
                                          <p:spTgt spid="12"/>
                                        </p:tgtEl>
                                        <p:attrNameLst>
                                          <p:attrName>style.rotation</p:attrName>
                                        </p:attrNameLst>
                                      </p:cBhvr>
                                      <p:tavLst>
                                        <p:tav tm="0">
                                          <p:val>
                                            <p:fltVal val="90"/>
                                          </p:val>
                                        </p:tav>
                                        <p:tav tm="100000">
                                          <p:val>
                                            <p:fltVal val="0"/>
                                          </p:val>
                                        </p:tav>
                                      </p:tavLst>
                                    </p:anim>
                                    <p:animEffect transition="in" filter="fade">
                                      <p:cBhvr>
                                        <p:cTn id="72"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857224" y="357166"/>
            <a:ext cx="7429552" cy="5816977"/>
          </a:xfrm>
          <a:prstGeom prst="rect">
            <a:avLst/>
          </a:prstGeom>
        </p:spPr>
        <p:txBody>
          <a:bodyPr wrap="square">
            <a:spAutoFit/>
          </a:bodyPr>
          <a:lstStyle/>
          <a:p>
            <a:pPr algn="ctr"/>
            <a:r>
              <a:rPr lang="pl-PL" sz="2800" b="1" dirty="0" smtClean="0">
                <a:latin typeface="Times New Roman" pitchFamily="18" charset="0"/>
                <a:cs typeface="Times New Roman" pitchFamily="18" charset="0"/>
              </a:rPr>
              <a:t>ODPOWIEDŹ 5</a:t>
            </a:r>
          </a:p>
          <a:p>
            <a:pPr algn="ctr"/>
            <a:endParaRPr lang="pl-PL" sz="2400" b="1" dirty="0" smtClean="0">
              <a:latin typeface="Times New Roman" pitchFamily="18" charset="0"/>
              <a:cs typeface="Times New Roman" pitchFamily="18" charset="0"/>
            </a:endParaRPr>
          </a:p>
          <a:p>
            <a:pPr algn="ctr"/>
            <a:endParaRPr lang="pl-PL" sz="3200" b="1" dirty="0" smtClean="0">
              <a:latin typeface="Times New Roman" pitchFamily="18" charset="0"/>
              <a:cs typeface="Times New Roman" pitchFamily="18" charset="0"/>
            </a:endParaRPr>
          </a:p>
          <a:p>
            <a:pPr algn="ctr"/>
            <a:r>
              <a:rPr lang="pl-PL" sz="3200" b="1" dirty="0" smtClean="0">
                <a:latin typeface="Times New Roman" pitchFamily="18" charset="0"/>
                <a:cs typeface="Times New Roman" pitchFamily="18" charset="0"/>
              </a:rPr>
              <a:t>            A =          = 3</a:t>
            </a:r>
          </a:p>
          <a:p>
            <a:pPr algn="ctr"/>
            <a:endParaRPr lang="pl-PL" sz="3200" b="1" dirty="0" smtClean="0">
              <a:latin typeface="Times New Roman" pitchFamily="18" charset="0"/>
              <a:cs typeface="Times New Roman" pitchFamily="18" charset="0"/>
            </a:endParaRPr>
          </a:p>
          <a:p>
            <a:pPr algn="ctr"/>
            <a:r>
              <a:rPr lang="pl-PL" sz="3200" b="1" dirty="0" smtClean="0">
                <a:latin typeface="Times New Roman" pitchFamily="18" charset="0"/>
                <a:cs typeface="Times New Roman" pitchFamily="18" charset="0"/>
              </a:rPr>
              <a:t>             R =          = 4</a:t>
            </a:r>
          </a:p>
          <a:p>
            <a:pPr algn="ctr"/>
            <a:endParaRPr lang="pl-PL" sz="3200" b="1" dirty="0" smtClean="0">
              <a:latin typeface="Times New Roman" pitchFamily="18" charset="0"/>
              <a:cs typeface="Times New Roman" pitchFamily="18" charset="0"/>
            </a:endParaRPr>
          </a:p>
          <a:p>
            <a:pPr algn="ctr"/>
            <a:r>
              <a:rPr lang="pl-PL" sz="3200" b="1" dirty="0" smtClean="0">
                <a:latin typeface="Times New Roman" pitchFamily="18" charset="0"/>
                <a:cs typeface="Times New Roman" pitchFamily="18" charset="0"/>
              </a:rPr>
              <a:t>           B =       +        = 5</a:t>
            </a:r>
          </a:p>
          <a:p>
            <a:pPr algn="ctr"/>
            <a:endParaRPr lang="pl-PL" sz="3200" b="1" dirty="0" smtClean="0">
              <a:latin typeface="Times New Roman" pitchFamily="18" charset="0"/>
              <a:cs typeface="Times New Roman" pitchFamily="18" charset="0"/>
            </a:endParaRPr>
          </a:p>
          <a:p>
            <a:pPr algn="ctr"/>
            <a:r>
              <a:rPr lang="pl-PL" sz="3200" b="1" dirty="0" smtClean="0">
                <a:latin typeface="Times New Roman" pitchFamily="18" charset="0"/>
                <a:cs typeface="Times New Roman" pitchFamily="18" charset="0"/>
              </a:rPr>
              <a:t>               W =             = </a:t>
            </a:r>
          </a:p>
          <a:p>
            <a:pPr algn="ctr"/>
            <a:endParaRPr lang="pl-PL" sz="3200" b="1" dirty="0" smtClean="0">
              <a:latin typeface="Times New Roman" pitchFamily="18" charset="0"/>
              <a:cs typeface="Times New Roman" pitchFamily="18" charset="0"/>
            </a:endParaRPr>
          </a:p>
          <a:p>
            <a:pPr algn="ctr"/>
            <a:r>
              <a:rPr lang="pl-PL" sz="3200" b="1" dirty="0" smtClean="0">
                <a:latin typeface="Times New Roman" pitchFamily="18" charset="0"/>
                <a:cs typeface="Times New Roman" pitchFamily="18" charset="0"/>
              </a:rPr>
              <a:t>                   O =       -      =  1</a:t>
            </a:r>
          </a:p>
        </p:txBody>
      </p:sp>
      <p:graphicFrame>
        <p:nvGraphicFramePr>
          <p:cNvPr id="4" name="Obiekt 3"/>
          <p:cNvGraphicFramePr>
            <a:graphicFrameLocks noChangeAspect="1"/>
          </p:cNvGraphicFramePr>
          <p:nvPr/>
        </p:nvGraphicFramePr>
        <p:xfrm>
          <a:off x="5000628" y="1428736"/>
          <a:ext cx="642942" cy="1000132"/>
        </p:xfrm>
        <a:graphic>
          <a:graphicData uri="http://schemas.openxmlformats.org/presentationml/2006/ole">
            <p:oleObj spid="_x0000_s9218" name="Równanie" r:id="rId4" imgW="215640" imgH="393480" progId="Equation.3">
              <p:embed/>
            </p:oleObj>
          </a:graphicData>
        </a:graphic>
      </p:graphicFrame>
      <p:graphicFrame>
        <p:nvGraphicFramePr>
          <p:cNvPr id="5" name="Obiekt 4"/>
          <p:cNvGraphicFramePr>
            <a:graphicFrameLocks noChangeAspect="1"/>
          </p:cNvGraphicFramePr>
          <p:nvPr/>
        </p:nvGraphicFramePr>
        <p:xfrm>
          <a:off x="4857752" y="2500306"/>
          <a:ext cx="785818" cy="1000132"/>
        </p:xfrm>
        <a:graphic>
          <a:graphicData uri="http://schemas.openxmlformats.org/presentationml/2006/ole">
            <p:oleObj spid="_x0000_s9219" name="Równanie" r:id="rId5" imgW="291960" imgH="393480" progId="Equation.3">
              <p:embed/>
            </p:oleObj>
          </a:graphicData>
        </a:graphic>
      </p:graphicFrame>
      <p:graphicFrame>
        <p:nvGraphicFramePr>
          <p:cNvPr id="6" name="Obiekt 5"/>
          <p:cNvGraphicFramePr>
            <a:graphicFrameLocks noChangeAspect="1"/>
          </p:cNvGraphicFramePr>
          <p:nvPr/>
        </p:nvGraphicFramePr>
        <p:xfrm>
          <a:off x="4500562" y="3429000"/>
          <a:ext cx="571504" cy="928694"/>
        </p:xfrm>
        <a:graphic>
          <a:graphicData uri="http://schemas.openxmlformats.org/presentationml/2006/ole">
            <p:oleObj spid="_x0000_s9220" name="Równanie" r:id="rId6" imgW="241200" imgH="393480" progId="Equation.3">
              <p:embed/>
            </p:oleObj>
          </a:graphicData>
        </a:graphic>
      </p:graphicFrame>
      <p:graphicFrame>
        <p:nvGraphicFramePr>
          <p:cNvPr id="7" name="Obiekt 6"/>
          <p:cNvGraphicFramePr>
            <a:graphicFrameLocks noChangeAspect="1"/>
          </p:cNvGraphicFramePr>
          <p:nvPr/>
        </p:nvGraphicFramePr>
        <p:xfrm>
          <a:off x="5357818" y="3500438"/>
          <a:ext cx="571504" cy="785818"/>
        </p:xfrm>
        <a:graphic>
          <a:graphicData uri="http://schemas.openxmlformats.org/presentationml/2006/ole">
            <p:oleObj spid="_x0000_s9221" name="Równanie" r:id="rId7" imgW="241200" imgH="393480" progId="Equation.3">
              <p:embed/>
            </p:oleObj>
          </a:graphicData>
        </a:graphic>
      </p:graphicFrame>
      <p:graphicFrame>
        <p:nvGraphicFramePr>
          <p:cNvPr id="8" name="Obiekt 7"/>
          <p:cNvGraphicFramePr>
            <a:graphicFrameLocks noChangeAspect="1"/>
          </p:cNvGraphicFramePr>
          <p:nvPr/>
        </p:nvGraphicFramePr>
        <p:xfrm>
          <a:off x="4970463" y="4429125"/>
          <a:ext cx="1135062" cy="965200"/>
        </p:xfrm>
        <a:graphic>
          <a:graphicData uri="http://schemas.openxmlformats.org/presentationml/2006/ole">
            <p:oleObj spid="_x0000_s9222" name="Równanie" r:id="rId8" imgW="342720" imgH="393480" progId="Equation.3">
              <p:embed/>
            </p:oleObj>
          </a:graphicData>
        </a:graphic>
      </p:graphicFrame>
      <p:graphicFrame>
        <p:nvGraphicFramePr>
          <p:cNvPr id="9" name="Obiekt 8"/>
          <p:cNvGraphicFramePr>
            <a:graphicFrameLocks noChangeAspect="1"/>
          </p:cNvGraphicFramePr>
          <p:nvPr/>
        </p:nvGraphicFramePr>
        <p:xfrm>
          <a:off x="4786314" y="5357826"/>
          <a:ext cx="714380" cy="928694"/>
        </p:xfrm>
        <a:graphic>
          <a:graphicData uri="http://schemas.openxmlformats.org/presentationml/2006/ole">
            <p:oleObj spid="_x0000_s9223" name="Równanie" r:id="rId9" imgW="215640" imgH="393480" progId="Equation.3">
              <p:embed/>
            </p:oleObj>
          </a:graphicData>
        </a:graphic>
      </p:graphicFrame>
      <p:graphicFrame>
        <p:nvGraphicFramePr>
          <p:cNvPr id="10" name="Obiekt 9"/>
          <p:cNvGraphicFramePr>
            <a:graphicFrameLocks noChangeAspect="1"/>
          </p:cNvGraphicFramePr>
          <p:nvPr/>
        </p:nvGraphicFramePr>
        <p:xfrm>
          <a:off x="5857884" y="5357826"/>
          <a:ext cx="642942" cy="857256"/>
        </p:xfrm>
        <a:graphic>
          <a:graphicData uri="http://schemas.openxmlformats.org/presentationml/2006/ole">
            <p:oleObj spid="_x0000_s9224" name="Równanie" r:id="rId10" imgW="152280" imgH="393480" progId="Equation.3">
              <p:embed/>
            </p:oleObj>
          </a:graphicData>
        </a:graphic>
      </p:graphicFrame>
      <p:sp>
        <p:nvSpPr>
          <p:cNvPr id="11" name="pole tekstowe 10"/>
          <p:cNvSpPr txBox="1"/>
          <p:nvPr/>
        </p:nvSpPr>
        <p:spPr>
          <a:xfrm>
            <a:off x="642910" y="6357958"/>
            <a:ext cx="989373" cy="400110"/>
          </a:xfrm>
          <a:prstGeom prst="rect">
            <a:avLst/>
          </a:prstGeom>
          <a:noFill/>
        </p:spPr>
        <p:txBody>
          <a:bodyPr wrap="none" rtlCol="0">
            <a:spAutoFit/>
          </a:bodyPr>
          <a:lstStyle/>
          <a:p>
            <a:r>
              <a:rPr lang="pl-PL" sz="2000" b="1" dirty="0" smtClean="0"/>
              <a:t>Hasło : </a:t>
            </a:r>
            <a:endParaRPr lang="pl-PL" sz="2000" b="1" dirty="0"/>
          </a:p>
        </p:txBody>
      </p:sp>
      <p:graphicFrame>
        <p:nvGraphicFramePr>
          <p:cNvPr id="12" name="Tabela 11"/>
          <p:cNvGraphicFramePr>
            <a:graphicFrameLocks noGrp="1"/>
          </p:cNvGraphicFramePr>
          <p:nvPr/>
        </p:nvGraphicFramePr>
        <p:xfrm>
          <a:off x="1500166" y="6286520"/>
          <a:ext cx="5572165" cy="370840"/>
        </p:xfrm>
        <a:graphic>
          <a:graphicData uri="http://schemas.openxmlformats.org/drawingml/2006/table">
            <a:tbl>
              <a:tblPr firstRow="1" bandRow="1">
                <a:tableStyleId>{5C22544A-7EE6-4342-B048-85BDC9FD1C3A}</a:tableStyleId>
              </a:tblPr>
              <a:tblGrid>
                <a:gridCol w="1143008"/>
                <a:gridCol w="1085858"/>
                <a:gridCol w="1114433"/>
                <a:gridCol w="1114433"/>
                <a:gridCol w="1114433"/>
              </a:tblGrid>
              <a:tr h="370840">
                <a:tc>
                  <a:txBody>
                    <a:bodyPr/>
                    <a:lstStyle/>
                    <a:p>
                      <a:pPr algn="ctr"/>
                      <a:r>
                        <a:rPr lang="pl-PL" dirty="0" smtClean="0"/>
                        <a:t>B</a:t>
                      </a:r>
                      <a:endParaRPr lang="pl-PL" dirty="0"/>
                    </a:p>
                  </a:txBody>
                  <a:tcPr/>
                </a:tc>
                <a:tc>
                  <a:txBody>
                    <a:bodyPr/>
                    <a:lstStyle/>
                    <a:p>
                      <a:pPr algn="ctr"/>
                      <a:r>
                        <a:rPr lang="pl-PL" dirty="0" smtClean="0"/>
                        <a:t>R</a:t>
                      </a:r>
                      <a:endParaRPr lang="pl-PL" dirty="0"/>
                    </a:p>
                  </a:txBody>
                  <a:tcPr/>
                </a:tc>
                <a:tc>
                  <a:txBody>
                    <a:bodyPr/>
                    <a:lstStyle/>
                    <a:p>
                      <a:pPr algn="ctr"/>
                      <a:r>
                        <a:rPr lang="pl-PL" dirty="0" smtClean="0"/>
                        <a:t>A</a:t>
                      </a:r>
                      <a:endParaRPr lang="pl-PL" dirty="0"/>
                    </a:p>
                  </a:txBody>
                  <a:tcPr/>
                </a:tc>
                <a:tc>
                  <a:txBody>
                    <a:bodyPr/>
                    <a:lstStyle/>
                    <a:p>
                      <a:pPr algn="ctr"/>
                      <a:r>
                        <a:rPr lang="pl-PL" dirty="0" smtClean="0"/>
                        <a:t>W</a:t>
                      </a:r>
                      <a:endParaRPr lang="pl-PL" dirty="0"/>
                    </a:p>
                  </a:txBody>
                  <a:tcPr/>
                </a:tc>
                <a:tc>
                  <a:txBody>
                    <a:bodyPr/>
                    <a:lstStyle/>
                    <a:p>
                      <a:pPr algn="ctr"/>
                      <a:r>
                        <a:rPr lang="pl-PL" dirty="0" smtClean="0"/>
                        <a:t>O</a:t>
                      </a:r>
                      <a:endParaRPr lang="pl-PL" dirty="0"/>
                    </a:p>
                  </a:txBody>
                  <a:tcPr/>
                </a:tc>
              </a:tr>
            </a:tbl>
          </a:graphicData>
        </a:graphic>
      </p:graphicFrame>
      <p:graphicFrame>
        <p:nvGraphicFramePr>
          <p:cNvPr id="13" name="Obiekt 12"/>
          <p:cNvGraphicFramePr>
            <a:graphicFrameLocks noChangeAspect="1"/>
          </p:cNvGraphicFramePr>
          <p:nvPr/>
        </p:nvGraphicFramePr>
        <p:xfrm>
          <a:off x="6500826" y="4429132"/>
          <a:ext cx="714380" cy="857256"/>
        </p:xfrm>
        <a:graphic>
          <a:graphicData uri="http://schemas.openxmlformats.org/presentationml/2006/ole">
            <p:oleObj spid="_x0000_s9225" name="Równanie" r:id="rId11" imgW="215640" imgH="393480" progId="Equation.3">
              <p:embed/>
            </p:oleObj>
          </a:graphicData>
        </a:graphic>
      </p:graphicFrame>
    </p:spTree>
  </p:cSld>
  <p:clrMapOvr>
    <a:masterClrMapping/>
  </p:clrMapOvr>
  <p:transition spd="med">
    <p:wheel spokes="8"/>
    <p:sndAc>
      <p:stSnd>
        <p:snd r:embed="rId3"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ppt_w</p:attrName>
                                        </p:attrNameLst>
                                      </p:cBhvr>
                                      <p:tavLst>
                                        <p:tav tm="0">
                                          <p:val>
                                            <p:fltVal val="0"/>
                                          </p:val>
                                        </p:tav>
                                        <p:tav tm="100000">
                                          <p:val>
                                            <p:strVal val="#ppt_w"/>
                                          </p:val>
                                        </p:tav>
                                      </p:tavLst>
                                    </p:anim>
                                    <p:anim calcmode="lin" valueType="num">
                                      <p:cBhvr>
                                        <p:cTn id="8" dur="3000" fill="hold"/>
                                        <p:tgtEl>
                                          <p:spTgt spid="2"/>
                                        </p:tgtEl>
                                        <p:attrNameLst>
                                          <p:attrName>ppt_h</p:attrName>
                                        </p:attrNameLst>
                                      </p:cBhvr>
                                      <p:tavLst>
                                        <p:tav tm="0">
                                          <p:val>
                                            <p:fltVal val="0"/>
                                          </p:val>
                                        </p:tav>
                                        <p:tav tm="100000">
                                          <p:val>
                                            <p:strVal val="#ppt_h"/>
                                          </p:val>
                                        </p:tav>
                                      </p:tavLst>
                                    </p:anim>
                                    <p:anim calcmode="lin" valueType="num">
                                      <p:cBhvr>
                                        <p:cTn id="9" dur="3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3000" fill="hold"/>
                                        <p:tgtEl>
                                          <p:spTgt spid="2"/>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3000"/>
                            </p:stCondLst>
                            <p:childTnLst>
                              <p:par>
                                <p:cTn id="12" presetID="26" presetClass="entr" presetSubtype="0" fill="hold" nodeType="after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wipe(down)">
                                      <p:cBhvr>
                                        <p:cTn id="14" dur="580">
                                          <p:stCondLst>
                                            <p:cond delay="0"/>
                                          </p:stCondLst>
                                        </p:cTn>
                                        <p:tgtEl>
                                          <p:spTgt spid="12"/>
                                        </p:tgtEl>
                                      </p:cBhvr>
                                    </p:animEffect>
                                    <p:anim calcmode="lin" valueType="num">
                                      <p:cBhvr>
                                        <p:cTn id="15"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20" dur="26">
                                          <p:stCondLst>
                                            <p:cond delay="650"/>
                                          </p:stCondLst>
                                        </p:cTn>
                                        <p:tgtEl>
                                          <p:spTgt spid="12"/>
                                        </p:tgtEl>
                                      </p:cBhvr>
                                      <p:to x="100000" y="60000"/>
                                    </p:animScale>
                                    <p:animScale>
                                      <p:cBhvr>
                                        <p:cTn id="21" dur="166" decel="50000">
                                          <p:stCondLst>
                                            <p:cond delay="676"/>
                                          </p:stCondLst>
                                        </p:cTn>
                                        <p:tgtEl>
                                          <p:spTgt spid="12"/>
                                        </p:tgtEl>
                                      </p:cBhvr>
                                      <p:to x="100000" y="100000"/>
                                    </p:animScale>
                                    <p:animScale>
                                      <p:cBhvr>
                                        <p:cTn id="22" dur="26">
                                          <p:stCondLst>
                                            <p:cond delay="1312"/>
                                          </p:stCondLst>
                                        </p:cTn>
                                        <p:tgtEl>
                                          <p:spTgt spid="12"/>
                                        </p:tgtEl>
                                      </p:cBhvr>
                                      <p:to x="100000" y="80000"/>
                                    </p:animScale>
                                    <p:animScale>
                                      <p:cBhvr>
                                        <p:cTn id="23" dur="166" decel="50000">
                                          <p:stCondLst>
                                            <p:cond delay="1338"/>
                                          </p:stCondLst>
                                        </p:cTn>
                                        <p:tgtEl>
                                          <p:spTgt spid="12"/>
                                        </p:tgtEl>
                                      </p:cBhvr>
                                      <p:to x="100000" y="100000"/>
                                    </p:animScale>
                                    <p:animScale>
                                      <p:cBhvr>
                                        <p:cTn id="24" dur="26">
                                          <p:stCondLst>
                                            <p:cond delay="1642"/>
                                          </p:stCondLst>
                                        </p:cTn>
                                        <p:tgtEl>
                                          <p:spTgt spid="12"/>
                                        </p:tgtEl>
                                      </p:cBhvr>
                                      <p:to x="100000" y="90000"/>
                                    </p:animScale>
                                    <p:animScale>
                                      <p:cBhvr>
                                        <p:cTn id="25" dur="166" decel="50000">
                                          <p:stCondLst>
                                            <p:cond delay="1668"/>
                                          </p:stCondLst>
                                        </p:cTn>
                                        <p:tgtEl>
                                          <p:spTgt spid="12"/>
                                        </p:tgtEl>
                                      </p:cBhvr>
                                      <p:to x="100000" y="100000"/>
                                    </p:animScale>
                                    <p:animScale>
                                      <p:cBhvr>
                                        <p:cTn id="26" dur="26">
                                          <p:stCondLst>
                                            <p:cond delay="1808"/>
                                          </p:stCondLst>
                                        </p:cTn>
                                        <p:tgtEl>
                                          <p:spTgt spid="12"/>
                                        </p:tgtEl>
                                      </p:cBhvr>
                                      <p:to x="100000" y="95000"/>
                                    </p:animScale>
                                    <p:animScale>
                                      <p:cBhvr>
                                        <p:cTn id="27" dur="166" decel="50000">
                                          <p:stCondLst>
                                            <p:cond delay="1834"/>
                                          </p:stCondLst>
                                        </p:cTn>
                                        <p:tgtEl>
                                          <p:spTgt spid="1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2" name="Picture 12"/>
          <p:cNvPicPr>
            <a:picLocks noChangeAspect="1" noChangeArrowheads="1"/>
          </p:cNvPicPr>
          <p:nvPr/>
        </p:nvPicPr>
        <p:blipFill>
          <a:blip r:embed="rId3"/>
          <a:srcRect/>
          <a:stretch>
            <a:fillRect/>
          </a:stretch>
        </p:blipFill>
        <p:spPr bwMode="auto">
          <a:xfrm>
            <a:off x="3071802" y="2071678"/>
            <a:ext cx="3786214" cy="4214866"/>
          </a:xfrm>
          <a:prstGeom prst="rect">
            <a:avLst/>
          </a:prstGeom>
          <a:noFill/>
          <a:ln w="9525">
            <a:noFill/>
            <a:miter lim="800000"/>
            <a:headEnd/>
            <a:tailEnd/>
          </a:ln>
          <a:effectLst/>
        </p:spPr>
      </p:pic>
      <p:sp>
        <p:nvSpPr>
          <p:cNvPr id="2" name="Prostokąt 1"/>
          <p:cNvSpPr/>
          <p:nvPr/>
        </p:nvSpPr>
        <p:spPr>
          <a:xfrm>
            <a:off x="857224" y="357166"/>
            <a:ext cx="7429552" cy="1200329"/>
          </a:xfrm>
          <a:prstGeom prst="rect">
            <a:avLst/>
          </a:prstGeom>
        </p:spPr>
        <p:txBody>
          <a:bodyPr wrap="square">
            <a:spAutoFit/>
          </a:bodyPr>
          <a:lstStyle/>
          <a:p>
            <a:pPr marL="457200" indent="-457200" algn="ctr">
              <a:buAutoNum type="arabicPeriod" startAt="6"/>
            </a:pPr>
            <a:r>
              <a:rPr lang="pl-PL" sz="2400" b="1" dirty="0" smtClean="0">
                <a:latin typeface="Times New Roman" pitchFamily="18" charset="0"/>
                <a:cs typeface="Times New Roman" pitchFamily="18" charset="0"/>
              </a:rPr>
              <a:t>I oto Wasza nagroda. Za uwolnienie  </a:t>
            </a:r>
            <a:r>
              <a:rPr lang="pl-PL" sz="2400" b="1" dirty="0" smtClean="0">
                <a:solidFill>
                  <a:srgbClr val="FF0000"/>
                </a:solidFill>
                <a:latin typeface="Times New Roman" pitchFamily="18" charset="0"/>
                <a:cs typeface="Times New Roman" pitchFamily="18" charset="0"/>
              </a:rPr>
              <a:t>Kreski Ułamkowej</a:t>
            </a:r>
            <a:r>
              <a:rPr lang="pl-PL" sz="2400" b="1" dirty="0" smtClean="0">
                <a:latin typeface="Times New Roman" pitchFamily="18" charset="0"/>
                <a:cs typeface="Times New Roman" pitchFamily="18" charset="0"/>
              </a:rPr>
              <a:t> każdy z Was otrzymuje honorowy tytuł </a:t>
            </a:r>
          </a:p>
          <a:p>
            <a:pPr marL="457200" indent="-457200" algn="ctr"/>
            <a:r>
              <a:rPr lang="pl-PL" sz="2400" b="1" dirty="0" smtClean="0">
                <a:latin typeface="Times New Roman" pitchFamily="18" charset="0"/>
                <a:cs typeface="Times New Roman" pitchFamily="18" charset="0"/>
              </a:rPr>
              <a:t>i medal DZIELNEGO RYCERZA.</a:t>
            </a:r>
            <a:endParaRPr lang="pl-PL" sz="2400" b="1" dirty="0">
              <a:latin typeface="Times New Roman" pitchFamily="18" charset="0"/>
              <a:cs typeface="Times New Roman" pitchFamily="18" charset="0"/>
            </a:endParaRPr>
          </a:p>
        </p:txBody>
      </p:sp>
      <p:sp>
        <p:nvSpPr>
          <p:cNvPr id="17" name="pole tekstowe 16"/>
          <p:cNvSpPr txBox="1"/>
          <p:nvPr/>
        </p:nvSpPr>
        <p:spPr>
          <a:xfrm>
            <a:off x="3857620" y="4857760"/>
            <a:ext cx="1939955" cy="954107"/>
          </a:xfrm>
          <a:prstGeom prst="rect">
            <a:avLst/>
          </a:prstGeom>
          <a:noFill/>
        </p:spPr>
        <p:txBody>
          <a:bodyPr wrap="none" rtlCol="0">
            <a:spAutoFit/>
          </a:bodyPr>
          <a:lstStyle/>
          <a:p>
            <a:pPr algn="ctr"/>
            <a:r>
              <a:rPr lang="pl-PL" sz="2800" b="1" dirty="0" smtClean="0">
                <a:solidFill>
                  <a:schemeClr val="bg1"/>
                </a:solidFill>
                <a:latin typeface="Arial Black" pitchFamily="34" charset="0"/>
              </a:rPr>
              <a:t>DZIELNY</a:t>
            </a:r>
          </a:p>
          <a:p>
            <a:pPr algn="ctr"/>
            <a:r>
              <a:rPr lang="pl-PL" sz="2800" b="1" dirty="0" smtClean="0">
                <a:solidFill>
                  <a:schemeClr val="bg1"/>
                </a:solidFill>
                <a:latin typeface="Arial Black" pitchFamily="34" charset="0"/>
              </a:rPr>
              <a:t>RYCERZ</a:t>
            </a:r>
            <a:endParaRPr lang="pl-PL" sz="2800" b="1" dirty="0">
              <a:solidFill>
                <a:schemeClr val="bg1"/>
              </a:solidFill>
              <a:latin typeface="Arial Black" pitchFamily="34" charset="0"/>
            </a:endParaRPr>
          </a:p>
        </p:txBody>
      </p:sp>
      <p:sp>
        <p:nvSpPr>
          <p:cNvPr id="10251"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spTree>
  </p:cSld>
  <p:clrMapOvr>
    <a:masterClrMapping/>
  </p:clrMapOvr>
  <p:transition spd="slow">
    <p:wheel spokes="8"/>
    <p:sndAc>
      <p:stSnd>
        <p:snd r:embed="rId2" name="applause.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10252"/>
                                        </p:tgtEl>
                                        <p:attrNameLst>
                                          <p:attrName>style.visibility</p:attrName>
                                        </p:attrNameLst>
                                      </p:cBhvr>
                                      <p:to>
                                        <p:strVal val="visible"/>
                                      </p:to>
                                    </p:set>
                                    <p:anim calcmode="lin" valueType="num">
                                      <p:cBhvr>
                                        <p:cTn id="7" dur="5000" fill="hold"/>
                                        <p:tgtEl>
                                          <p:spTgt spid="10252"/>
                                        </p:tgtEl>
                                        <p:attrNameLst>
                                          <p:attrName>ppt_w</p:attrName>
                                        </p:attrNameLst>
                                      </p:cBhvr>
                                      <p:tavLst>
                                        <p:tav tm="0">
                                          <p:val>
                                            <p:fltVal val="0"/>
                                          </p:val>
                                        </p:tav>
                                        <p:tav tm="100000">
                                          <p:val>
                                            <p:strVal val="#ppt_w"/>
                                          </p:val>
                                        </p:tav>
                                      </p:tavLst>
                                    </p:anim>
                                    <p:anim calcmode="lin" valueType="num">
                                      <p:cBhvr>
                                        <p:cTn id="8" dur="5000" fill="hold"/>
                                        <p:tgtEl>
                                          <p:spTgt spid="10252"/>
                                        </p:tgtEl>
                                        <p:attrNameLst>
                                          <p:attrName>ppt_h</p:attrName>
                                        </p:attrNameLst>
                                      </p:cBhvr>
                                      <p:tavLst>
                                        <p:tav tm="0">
                                          <p:val>
                                            <p:fltVal val="0"/>
                                          </p:val>
                                        </p:tav>
                                        <p:tav tm="100000">
                                          <p:val>
                                            <p:strVal val="#ppt_h"/>
                                          </p:val>
                                        </p:tav>
                                      </p:tavLst>
                                    </p:anim>
                                    <p:anim calcmode="lin" valueType="num">
                                      <p:cBhvr>
                                        <p:cTn id="9" dur="5000" fill="hold"/>
                                        <p:tgtEl>
                                          <p:spTgt spid="10252"/>
                                        </p:tgtEl>
                                        <p:attrNameLst>
                                          <p:attrName>style.rotation</p:attrName>
                                        </p:attrNameLst>
                                      </p:cBhvr>
                                      <p:tavLst>
                                        <p:tav tm="0">
                                          <p:val>
                                            <p:fltVal val="90"/>
                                          </p:val>
                                        </p:tav>
                                        <p:tav tm="100000">
                                          <p:val>
                                            <p:fltVal val="0"/>
                                          </p:val>
                                        </p:tav>
                                      </p:tavLst>
                                    </p:anim>
                                    <p:animEffect transition="in" filter="fade">
                                      <p:cBhvr>
                                        <p:cTn id="10" dur="5000"/>
                                        <p:tgtEl>
                                          <p:spTgt spid="10252"/>
                                        </p:tgtEl>
                                      </p:cBhvr>
                                    </p:animEffect>
                                  </p:childTnLst>
                                </p:cTn>
                              </p:par>
                            </p:childTnLst>
                          </p:cTn>
                        </p:par>
                        <p:par>
                          <p:cTn id="11" fill="hold">
                            <p:stCondLst>
                              <p:cond delay="5000"/>
                            </p:stCondLst>
                            <p:childTnLst>
                              <p:par>
                                <p:cTn id="12" presetID="37" presetClass="entr" presetSubtype="0" fill="hold" nodeType="after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5000"/>
                                        <p:tgtEl>
                                          <p:spTgt spid="2">
                                            <p:txEl>
                                              <p:pRg st="0" end="0"/>
                                            </p:txEl>
                                          </p:spTgt>
                                        </p:tgtEl>
                                      </p:cBhvr>
                                    </p:animEffect>
                                    <p:anim calcmode="lin" valueType="num">
                                      <p:cBhvr>
                                        <p:cTn id="15" dur="5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4500" decel="100000" fill="hold"/>
                                        <p:tgtEl>
                                          <p:spTgt spid="2">
                                            <p:txEl>
                                              <p:pRg st="0" end="0"/>
                                            </p:txEl>
                                          </p:spTgt>
                                        </p:tgtEl>
                                        <p:attrNameLst>
                                          <p:attrName>ppt_y</p:attrName>
                                        </p:attrNameLst>
                                      </p:cBhvr>
                                      <p:tavLst>
                                        <p:tav tm="0">
                                          <p:val>
                                            <p:strVal val="#ppt_y+1"/>
                                          </p:val>
                                        </p:tav>
                                        <p:tav tm="100000">
                                          <p:val>
                                            <p:strVal val="#ppt_y-.03"/>
                                          </p:val>
                                        </p:tav>
                                      </p:tavLst>
                                    </p:anim>
                                    <p:anim calcmode="lin" valueType="num">
                                      <p:cBhvr>
                                        <p:cTn id="17" dur="500" accel="100000" fill="hold">
                                          <p:stCondLst>
                                            <p:cond delay="4500"/>
                                          </p:stCondLst>
                                        </p:cTn>
                                        <p:tgtEl>
                                          <p:spTgt spid="2">
                                            <p:txEl>
                                              <p:pRg st="0" end="0"/>
                                            </p:txEl>
                                          </p:spTgt>
                                        </p:tgtEl>
                                        <p:attrNameLst>
                                          <p:attrName>ppt_y</p:attrName>
                                        </p:attrNameLst>
                                      </p:cBhvr>
                                      <p:tavLst>
                                        <p:tav tm="0">
                                          <p:val>
                                            <p:strVal val="#ppt_y-.03"/>
                                          </p:val>
                                        </p:tav>
                                        <p:tav tm="100000">
                                          <p:val>
                                            <p:strVal val="#ppt_y"/>
                                          </p:val>
                                        </p:tav>
                                      </p:tavLst>
                                    </p:anim>
                                  </p:childTnLst>
                                </p:cTn>
                              </p:par>
                              <p:par>
                                <p:cTn id="18" presetID="37" presetClass="entr" presetSubtype="0" fill="hold" nodeType="withEffect">
                                  <p:stCondLst>
                                    <p:cond delay="0"/>
                                  </p:stCondLst>
                                  <p:iterate type="lt">
                                    <p:tmPct val="0"/>
                                  </p:iterate>
                                  <p:childTnLst>
                                    <p:set>
                                      <p:cBhvr>
                                        <p:cTn id="19" dur="1" fill="hold">
                                          <p:stCondLst>
                                            <p:cond delay="0"/>
                                          </p:stCondLst>
                                        </p:cTn>
                                        <p:tgtEl>
                                          <p:spTgt spid="2">
                                            <p:txEl>
                                              <p:pRg st="1" end="1"/>
                                            </p:txEl>
                                          </p:spTgt>
                                        </p:tgtEl>
                                        <p:attrNameLst>
                                          <p:attrName>style.visibility</p:attrName>
                                        </p:attrNameLst>
                                      </p:cBhvr>
                                      <p:to>
                                        <p:strVal val="visible"/>
                                      </p:to>
                                    </p:set>
                                    <p:animEffect transition="in" filter="fade">
                                      <p:cBhvr>
                                        <p:cTn id="20" dur="5000"/>
                                        <p:tgtEl>
                                          <p:spTgt spid="2">
                                            <p:txEl>
                                              <p:pRg st="1" end="1"/>
                                            </p:txEl>
                                          </p:spTgt>
                                        </p:tgtEl>
                                      </p:cBhvr>
                                    </p:animEffect>
                                    <p:anim calcmode="lin" valueType="num">
                                      <p:cBhvr>
                                        <p:cTn id="21" dur="5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2" dur="4500" decel="100000" fill="hold"/>
                                        <p:tgtEl>
                                          <p:spTgt spid="2">
                                            <p:txEl>
                                              <p:pRg st="1" end="1"/>
                                            </p:txEl>
                                          </p:spTgt>
                                        </p:tgtEl>
                                        <p:attrNameLst>
                                          <p:attrName>ppt_y</p:attrName>
                                        </p:attrNameLst>
                                      </p:cBhvr>
                                      <p:tavLst>
                                        <p:tav tm="0">
                                          <p:val>
                                            <p:strVal val="#ppt_y+1"/>
                                          </p:val>
                                        </p:tav>
                                        <p:tav tm="100000">
                                          <p:val>
                                            <p:strVal val="#ppt_y-.03"/>
                                          </p:val>
                                        </p:tav>
                                      </p:tavLst>
                                    </p:anim>
                                    <p:anim calcmode="lin" valueType="num">
                                      <p:cBhvr>
                                        <p:cTn id="23" dur="500" accel="100000" fill="hold">
                                          <p:stCondLst>
                                            <p:cond delay="4500"/>
                                          </p:stCondLst>
                                        </p:cTn>
                                        <p:tgtEl>
                                          <p:spTgt spid="2">
                                            <p:txEl>
                                              <p:pRg st="1" end="1"/>
                                            </p:txEl>
                                          </p:spTgt>
                                        </p:tgtEl>
                                        <p:attrNameLst>
                                          <p:attrName>ppt_y</p:attrName>
                                        </p:attrNameLst>
                                      </p:cBhvr>
                                      <p:tavLst>
                                        <p:tav tm="0">
                                          <p:val>
                                            <p:strVal val="#ppt_y-.03"/>
                                          </p:val>
                                        </p:tav>
                                        <p:tav tm="100000">
                                          <p:val>
                                            <p:strVal val="#ppt_y"/>
                                          </p:val>
                                        </p:tav>
                                      </p:tavLst>
                                    </p:anim>
                                  </p:childTnLst>
                                </p:cTn>
                              </p:par>
                            </p:childTnLst>
                          </p:cTn>
                        </p:par>
                        <p:par>
                          <p:cTn id="24" fill="hold">
                            <p:stCondLst>
                              <p:cond delay="10000"/>
                            </p:stCondLst>
                            <p:childTnLst>
                              <p:par>
                                <p:cTn id="25" presetID="26" presetClass="entr" presetSubtype="0" fill="hold" grpId="0" nodeType="after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wipe(down)">
                                      <p:cBhvr>
                                        <p:cTn id="27" dur="580">
                                          <p:stCondLst>
                                            <p:cond delay="0"/>
                                          </p:stCondLst>
                                        </p:cTn>
                                        <p:tgtEl>
                                          <p:spTgt spid="17"/>
                                        </p:tgtEl>
                                      </p:cBhvr>
                                    </p:animEffect>
                                    <p:anim calcmode="lin" valueType="num">
                                      <p:cBhvr>
                                        <p:cTn id="28"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33" dur="26">
                                          <p:stCondLst>
                                            <p:cond delay="650"/>
                                          </p:stCondLst>
                                        </p:cTn>
                                        <p:tgtEl>
                                          <p:spTgt spid="17"/>
                                        </p:tgtEl>
                                      </p:cBhvr>
                                      <p:to x="100000" y="60000"/>
                                    </p:animScale>
                                    <p:animScale>
                                      <p:cBhvr>
                                        <p:cTn id="34" dur="166" decel="50000">
                                          <p:stCondLst>
                                            <p:cond delay="676"/>
                                          </p:stCondLst>
                                        </p:cTn>
                                        <p:tgtEl>
                                          <p:spTgt spid="17"/>
                                        </p:tgtEl>
                                      </p:cBhvr>
                                      <p:to x="100000" y="100000"/>
                                    </p:animScale>
                                    <p:animScale>
                                      <p:cBhvr>
                                        <p:cTn id="35" dur="26">
                                          <p:stCondLst>
                                            <p:cond delay="1312"/>
                                          </p:stCondLst>
                                        </p:cTn>
                                        <p:tgtEl>
                                          <p:spTgt spid="17"/>
                                        </p:tgtEl>
                                      </p:cBhvr>
                                      <p:to x="100000" y="80000"/>
                                    </p:animScale>
                                    <p:animScale>
                                      <p:cBhvr>
                                        <p:cTn id="36" dur="166" decel="50000">
                                          <p:stCondLst>
                                            <p:cond delay="1338"/>
                                          </p:stCondLst>
                                        </p:cTn>
                                        <p:tgtEl>
                                          <p:spTgt spid="17"/>
                                        </p:tgtEl>
                                      </p:cBhvr>
                                      <p:to x="100000" y="100000"/>
                                    </p:animScale>
                                    <p:animScale>
                                      <p:cBhvr>
                                        <p:cTn id="37" dur="26">
                                          <p:stCondLst>
                                            <p:cond delay="1642"/>
                                          </p:stCondLst>
                                        </p:cTn>
                                        <p:tgtEl>
                                          <p:spTgt spid="17"/>
                                        </p:tgtEl>
                                      </p:cBhvr>
                                      <p:to x="100000" y="90000"/>
                                    </p:animScale>
                                    <p:animScale>
                                      <p:cBhvr>
                                        <p:cTn id="38" dur="166" decel="50000">
                                          <p:stCondLst>
                                            <p:cond delay="1668"/>
                                          </p:stCondLst>
                                        </p:cTn>
                                        <p:tgtEl>
                                          <p:spTgt spid="17"/>
                                        </p:tgtEl>
                                      </p:cBhvr>
                                      <p:to x="100000" y="100000"/>
                                    </p:animScale>
                                    <p:animScale>
                                      <p:cBhvr>
                                        <p:cTn id="39" dur="26">
                                          <p:stCondLst>
                                            <p:cond delay="1808"/>
                                          </p:stCondLst>
                                        </p:cTn>
                                        <p:tgtEl>
                                          <p:spTgt spid="17"/>
                                        </p:tgtEl>
                                      </p:cBhvr>
                                      <p:to x="100000" y="95000"/>
                                    </p:animScale>
                                    <p:animScale>
                                      <p:cBhvr>
                                        <p:cTn id="40" dur="166" decel="50000">
                                          <p:stCondLst>
                                            <p:cond delay="1834"/>
                                          </p:stCondLst>
                                        </p:cTn>
                                        <p:tgtEl>
                                          <p:spTgt spid="1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ytuł 8"/>
          <p:cNvSpPr>
            <a:spLocks noGrp="1"/>
          </p:cNvSpPr>
          <p:nvPr>
            <p:ph type="title" idx="4294967295"/>
          </p:nvPr>
        </p:nvSpPr>
        <p:spPr>
          <a:xfrm>
            <a:off x="0" y="152400"/>
            <a:ext cx="8229600" cy="5491163"/>
          </a:xfrm>
        </p:spPr>
        <p:txBody>
          <a:bodyPr>
            <a:normAutofit fontScale="90000"/>
          </a:bodyPr>
          <a:lstStyle/>
          <a:p>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r>
              <a:rPr lang="pl-PL" dirty="0" smtClean="0"/>
              <a:t/>
            </a:r>
            <a:br>
              <a:rPr lang="pl-PL" dirty="0" smtClean="0"/>
            </a:br>
            <a:endParaRPr lang="pl-PL" dirty="0"/>
          </a:p>
        </p:txBody>
      </p:sp>
      <p:pic>
        <p:nvPicPr>
          <p:cNvPr id="12" name="Obraz 11"/>
          <p:cNvPicPr/>
          <p:nvPr/>
        </p:nvPicPr>
        <p:blipFill>
          <a:blip r:embed="rId3"/>
          <a:srcRect/>
          <a:stretch>
            <a:fillRect/>
          </a:stretch>
        </p:blipFill>
        <p:spPr bwMode="auto">
          <a:xfrm>
            <a:off x="6858016" y="4786322"/>
            <a:ext cx="1638300" cy="1862143"/>
          </a:xfrm>
          <a:prstGeom prst="rect">
            <a:avLst/>
          </a:prstGeom>
          <a:noFill/>
          <a:ln w="9525">
            <a:noFill/>
            <a:miter lim="800000"/>
            <a:headEnd/>
            <a:tailEnd/>
          </a:ln>
        </p:spPr>
      </p:pic>
      <p:sp>
        <p:nvSpPr>
          <p:cNvPr id="11" name="Prostokąt 10"/>
          <p:cNvSpPr/>
          <p:nvPr/>
        </p:nvSpPr>
        <p:spPr>
          <a:xfrm>
            <a:off x="428596" y="571480"/>
            <a:ext cx="8143932" cy="5262979"/>
          </a:xfrm>
          <a:prstGeom prst="rect">
            <a:avLst/>
          </a:prstGeom>
        </p:spPr>
        <p:txBody>
          <a:bodyPr wrap="square">
            <a:spAutoFit/>
          </a:bodyPr>
          <a:lstStyle/>
          <a:p>
            <a:pPr algn="ctr">
              <a:lnSpc>
                <a:spcPct val="200000"/>
              </a:lnSpc>
            </a:pPr>
            <a:r>
              <a:rPr lang="pl-PL" sz="2800" b="1" dirty="0" smtClean="0">
                <a:latin typeface="Monotype Corsiva" pitchFamily="66" charset="0"/>
              </a:rPr>
              <a:t>Dawno,  </a:t>
            </a:r>
            <a:r>
              <a:rPr lang="pl-PL" sz="2800" b="1" dirty="0" err="1" smtClean="0">
                <a:latin typeface="Monotype Corsiva" pitchFamily="66" charset="0"/>
              </a:rPr>
              <a:t>dawno</a:t>
            </a:r>
            <a:r>
              <a:rPr lang="pl-PL" sz="2800" b="1" dirty="0" smtClean="0">
                <a:latin typeface="Monotype Corsiva" pitchFamily="66" charset="0"/>
              </a:rPr>
              <a:t> temu w przepięknej krainie Ułamkowo żyła mądra i śliczna królewna </a:t>
            </a:r>
            <a:r>
              <a:rPr lang="pl-PL" sz="2800" b="1" dirty="0" smtClean="0">
                <a:solidFill>
                  <a:srgbClr val="FF0000"/>
                </a:solidFill>
                <a:latin typeface="Monotype Corsiva" pitchFamily="66" charset="0"/>
              </a:rPr>
              <a:t>Kreska Ułamkowa . </a:t>
            </a:r>
            <a:r>
              <a:rPr lang="pl-PL" sz="2800" b="1" dirty="0" smtClean="0">
                <a:latin typeface="Monotype Corsiva" pitchFamily="66" charset="0"/>
              </a:rPr>
              <a:t>Niestety, zły czarodziej uwięził ją w głębi starego zamczyska. Od tej pory zapanował straszny chaos w Ułamkowie. Król </a:t>
            </a:r>
            <a:r>
              <a:rPr lang="pl-PL" sz="2800" b="1" dirty="0" smtClean="0">
                <a:solidFill>
                  <a:srgbClr val="00B050"/>
                </a:solidFill>
                <a:latin typeface="Monotype Corsiva" pitchFamily="66" charset="0"/>
              </a:rPr>
              <a:t>Licznik </a:t>
            </a:r>
            <a:r>
              <a:rPr lang="pl-PL" sz="2800" b="1" dirty="0" smtClean="0">
                <a:latin typeface="Monotype Corsiva" pitchFamily="66" charset="0"/>
              </a:rPr>
              <a:t>obiecał nagrodę za uwolnienie królewny. Tę nagrodę możecie otrzymać Wy, jeśli spełnicie kilka warunków. </a:t>
            </a:r>
            <a:endParaRPr lang="pl-PL" sz="2800" b="1" dirty="0">
              <a:latin typeface="Monotype Corsiva" pitchFamily="66" charset="0"/>
            </a:endParaRPr>
          </a:p>
        </p:txBody>
      </p:sp>
    </p:spTree>
  </p:cSld>
  <p:clrMapOvr>
    <a:masterClrMapping/>
  </p:clrMapOvr>
  <p:transition spd="med">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1"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0" fill="hold"/>
                                        <p:tgtEl>
                                          <p:spTgt spid="11"/>
                                        </p:tgtEl>
                                        <p:attrNameLst>
                                          <p:attrName>ppt_x</p:attrName>
                                        </p:attrNameLst>
                                      </p:cBhvr>
                                      <p:tavLst>
                                        <p:tav tm="0">
                                          <p:val>
                                            <p:strVal val="#ppt_x"/>
                                          </p:val>
                                        </p:tav>
                                        <p:tav tm="100000">
                                          <p:val>
                                            <p:strVal val="#ppt_x"/>
                                          </p:val>
                                        </p:tav>
                                      </p:tavLst>
                                    </p:anim>
                                    <p:anim calcmode="lin" valueType="num">
                                      <p:cBhvr additive="base">
                                        <p:cTn id="8" dur="5000" fill="hold"/>
                                        <p:tgtEl>
                                          <p:spTgt spid="11"/>
                                        </p:tgtEl>
                                        <p:attrNameLst>
                                          <p:attrName>ppt_y</p:attrName>
                                        </p:attrNameLst>
                                      </p:cBhvr>
                                      <p:tavLst>
                                        <p:tav tm="0">
                                          <p:val>
                                            <p:strVal val="1+#ppt_h/2"/>
                                          </p:val>
                                        </p:tav>
                                        <p:tav tm="100000">
                                          <p:val>
                                            <p:strVal val="#ppt_y"/>
                                          </p:val>
                                        </p:tav>
                                      </p:tavLst>
                                    </p:anim>
                                  </p:childTnLst>
                                </p:cTn>
                              </p:par>
                              <p:par>
                                <p:cTn id="9" presetID="55" presetClass="entr" presetSubtype="0"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1000" fill="hold"/>
                                        <p:tgtEl>
                                          <p:spTgt spid="12"/>
                                        </p:tgtEl>
                                        <p:attrNameLst>
                                          <p:attrName>ppt_w</p:attrName>
                                        </p:attrNameLst>
                                      </p:cBhvr>
                                      <p:tavLst>
                                        <p:tav tm="0">
                                          <p:val>
                                            <p:strVal val="#ppt_w*0.70"/>
                                          </p:val>
                                        </p:tav>
                                        <p:tav tm="100000">
                                          <p:val>
                                            <p:strVal val="#ppt_w"/>
                                          </p:val>
                                        </p:tav>
                                      </p:tavLst>
                                    </p:anim>
                                    <p:anim calcmode="lin" valueType="num">
                                      <p:cBhvr>
                                        <p:cTn id="12" dur="1000" fill="hold"/>
                                        <p:tgtEl>
                                          <p:spTgt spid="12"/>
                                        </p:tgtEl>
                                        <p:attrNameLst>
                                          <p:attrName>ppt_h</p:attrName>
                                        </p:attrNameLst>
                                      </p:cBhvr>
                                      <p:tavLst>
                                        <p:tav tm="0">
                                          <p:val>
                                            <p:strVal val="#ppt_h"/>
                                          </p:val>
                                        </p:tav>
                                        <p:tav tm="100000">
                                          <p:val>
                                            <p:strVal val="#ppt_h"/>
                                          </p:val>
                                        </p:tav>
                                      </p:tavLst>
                                    </p:anim>
                                    <p:animEffect transition="in" filter="fade">
                                      <p:cBhvr>
                                        <p:cTn id="13"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571472" y="785795"/>
            <a:ext cx="7715304" cy="8279190"/>
          </a:xfrm>
          <a:prstGeom prst="rect">
            <a:avLst/>
          </a:prstGeom>
        </p:spPr>
        <p:txBody>
          <a:bodyPr wrap="square">
            <a:spAutoFit/>
          </a:bodyPr>
          <a:lstStyle/>
          <a:p>
            <a:r>
              <a:rPr lang="pl-PL" sz="3600" b="1" dirty="0" smtClean="0">
                <a:latin typeface="Monotype Corsiva" pitchFamily="66" charset="0"/>
              </a:rPr>
              <a:t>1. Aby wejść do zamczyska, musicie znaleźć szyfr do bramy. W tym celu należy nacisnąć na wszystkie ułamki równe liczbie 5 (położonej </a:t>
            </a:r>
          </a:p>
          <a:p>
            <a:r>
              <a:rPr lang="pl-PL" sz="3600" b="1" dirty="0" smtClean="0">
                <a:latin typeface="Monotype Corsiva" pitchFamily="66" charset="0"/>
              </a:rPr>
              <a:t>w środku szyfru).</a:t>
            </a:r>
          </a:p>
          <a:p>
            <a:endParaRPr lang="pl-PL" sz="3600" b="1" dirty="0" smtClean="0">
              <a:latin typeface="Monotype Corsiva" pitchFamily="66" charset="0"/>
            </a:endParaRPr>
          </a:p>
          <a:p>
            <a:endParaRPr lang="pl-PL" sz="3600" b="1" dirty="0" smtClean="0">
              <a:latin typeface="Monotype Corsiva" pitchFamily="66" charset="0"/>
            </a:endParaRPr>
          </a:p>
          <a:p>
            <a:r>
              <a:rPr lang="pl-PL" sz="3200" b="1" dirty="0" smtClean="0">
                <a:latin typeface="Monotype Corsiva" pitchFamily="66" charset="0"/>
              </a:rPr>
              <a:t>Ile jest takich</a:t>
            </a:r>
          </a:p>
          <a:p>
            <a:r>
              <a:rPr lang="pl-PL" sz="3200" b="1" dirty="0" smtClean="0">
                <a:latin typeface="Monotype Corsiva" pitchFamily="66" charset="0"/>
              </a:rPr>
              <a:t>Ułamków?</a:t>
            </a:r>
          </a:p>
          <a:p>
            <a:endParaRPr lang="pl-PL" sz="3600" b="1" dirty="0" smtClean="0">
              <a:latin typeface="Monotype Corsiva" pitchFamily="66" charset="0"/>
            </a:endParaRPr>
          </a:p>
          <a:p>
            <a:endParaRPr lang="pl-PL" sz="3600" b="1" dirty="0" smtClean="0">
              <a:latin typeface="Monotype Corsiva" pitchFamily="66" charset="0"/>
            </a:endParaRPr>
          </a:p>
          <a:p>
            <a:endParaRPr lang="pl-PL" sz="3600" b="1" dirty="0" smtClean="0">
              <a:latin typeface="Monotype Corsiva" pitchFamily="66" charset="0"/>
            </a:endParaRPr>
          </a:p>
          <a:p>
            <a:endParaRPr lang="pl-PL" sz="3600" b="1" dirty="0" smtClean="0">
              <a:latin typeface="Monotype Corsiva" pitchFamily="66" charset="0"/>
            </a:endParaRPr>
          </a:p>
          <a:p>
            <a:endParaRPr lang="pl-PL" sz="3600" b="1" dirty="0" smtClean="0">
              <a:latin typeface="Monotype Corsiva" pitchFamily="66" charset="0"/>
            </a:endParaRPr>
          </a:p>
          <a:p>
            <a:endParaRPr lang="pl-PL" sz="3600" b="1" dirty="0">
              <a:latin typeface="Monotype Corsiva" pitchFamily="66" charset="0"/>
            </a:endParaRPr>
          </a:p>
        </p:txBody>
      </p:sp>
      <p:pic>
        <p:nvPicPr>
          <p:cNvPr id="1026" name="Picture 2"/>
          <p:cNvPicPr>
            <a:picLocks noChangeAspect="1" noChangeArrowheads="1"/>
          </p:cNvPicPr>
          <p:nvPr/>
        </p:nvPicPr>
        <p:blipFill>
          <a:blip r:embed="rId3"/>
          <a:srcRect/>
          <a:stretch>
            <a:fillRect/>
          </a:stretch>
        </p:blipFill>
        <p:spPr bwMode="auto">
          <a:xfrm>
            <a:off x="3643306" y="2643182"/>
            <a:ext cx="4143404" cy="4000528"/>
          </a:xfrm>
          <a:prstGeom prst="rect">
            <a:avLst/>
          </a:prstGeom>
          <a:noFill/>
          <a:ln w="9525">
            <a:noFill/>
            <a:miter lim="800000"/>
            <a:headEnd/>
            <a:tailEnd/>
          </a:ln>
          <a:effectLst/>
        </p:spPr>
      </p:pic>
    </p:spTree>
  </p:cSld>
  <p:clrMapOvr>
    <a:masterClrMapping/>
  </p:clrMapOvr>
  <p:transition spd="med">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3000"/>
                            </p:stCondLst>
                            <p:childTnLst>
                              <p:par>
                                <p:cTn id="10" presetID="2" presetClass="entr" presetSubtype="8"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3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3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6000"/>
                            </p:stCondLst>
                            <p:childTnLst>
                              <p:par>
                                <p:cTn id="15" presetID="2" presetClass="entr" presetSubtype="8" fill="hold" grpId="0" nodeType="after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3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18" dur="3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par>
                          <p:cTn id="19" fill="hold">
                            <p:stCondLst>
                              <p:cond delay="9000"/>
                            </p:stCondLst>
                            <p:childTnLst>
                              <p:par>
                                <p:cTn id="20" presetID="2" presetClass="entr" presetSubtype="8" fill="hold" grpId="0" nodeType="after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 calcmode="lin" valueType="num">
                                      <p:cBhvr additive="base">
                                        <p:cTn id="22" dur="3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3" dur="3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Odpowiedź 1</a:t>
            </a:r>
            <a:br>
              <a:rPr lang="pl-PL" dirty="0" smtClean="0"/>
            </a:br>
            <a:endParaRPr lang="pl-PL" dirty="0"/>
          </a:p>
        </p:txBody>
      </p:sp>
      <p:sp>
        <p:nvSpPr>
          <p:cNvPr id="3" name="Symbol zastępczy zawartości 2"/>
          <p:cNvSpPr>
            <a:spLocks noGrp="1"/>
          </p:cNvSpPr>
          <p:nvPr>
            <p:ph idx="1"/>
          </p:nvPr>
        </p:nvSpPr>
        <p:spPr/>
        <p:txBody>
          <a:bodyPr/>
          <a:lstStyle/>
          <a:p>
            <a:r>
              <a:rPr lang="pl-PL" dirty="0" smtClean="0"/>
              <a:t>Są 3 takie ułamki:</a:t>
            </a:r>
          </a:p>
          <a:p>
            <a:endParaRPr lang="pl-PL" dirty="0" smtClean="0"/>
          </a:p>
          <a:p>
            <a:r>
              <a:rPr lang="pl-PL" dirty="0" smtClean="0"/>
              <a:t>           = 5</a:t>
            </a:r>
          </a:p>
          <a:p>
            <a:endParaRPr lang="pl-PL" dirty="0" smtClean="0"/>
          </a:p>
          <a:p>
            <a:r>
              <a:rPr lang="pl-PL" dirty="0" smtClean="0"/>
              <a:t>          =  5</a:t>
            </a:r>
          </a:p>
          <a:p>
            <a:endParaRPr lang="pl-PL" dirty="0" smtClean="0"/>
          </a:p>
          <a:p>
            <a:r>
              <a:rPr lang="pl-PL" dirty="0" smtClean="0"/>
              <a:t>          = 5     </a:t>
            </a:r>
            <a:endParaRPr lang="pl-PL" dirty="0"/>
          </a:p>
        </p:txBody>
      </p:sp>
      <p:graphicFrame>
        <p:nvGraphicFramePr>
          <p:cNvPr id="4" name="Obiekt 3"/>
          <p:cNvGraphicFramePr>
            <a:graphicFrameLocks noChangeAspect="1"/>
          </p:cNvGraphicFramePr>
          <p:nvPr/>
        </p:nvGraphicFramePr>
        <p:xfrm>
          <a:off x="714348" y="2500306"/>
          <a:ext cx="857256" cy="1000132"/>
        </p:xfrm>
        <a:graphic>
          <a:graphicData uri="http://schemas.openxmlformats.org/presentationml/2006/ole">
            <p:oleObj spid="_x0000_s3074" name="Równanie" r:id="rId4" imgW="215640" imgH="393480" progId="Equation.3">
              <p:embed/>
            </p:oleObj>
          </a:graphicData>
        </a:graphic>
      </p:graphicFrame>
      <p:graphicFrame>
        <p:nvGraphicFramePr>
          <p:cNvPr id="5" name="Obiekt 4"/>
          <p:cNvGraphicFramePr>
            <a:graphicFrameLocks noChangeAspect="1"/>
          </p:cNvGraphicFramePr>
          <p:nvPr/>
        </p:nvGraphicFramePr>
        <p:xfrm>
          <a:off x="714348" y="3714752"/>
          <a:ext cx="785818" cy="1036642"/>
        </p:xfrm>
        <a:graphic>
          <a:graphicData uri="http://schemas.openxmlformats.org/presentationml/2006/ole">
            <p:oleObj spid="_x0000_s3075" name="Równanie" r:id="rId5" imgW="203040" imgH="393480" progId="Equation.3">
              <p:embed/>
            </p:oleObj>
          </a:graphicData>
        </a:graphic>
      </p:graphicFrame>
      <p:graphicFrame>
        <p:nvGraphicFramePr>
          <p:cNvPr id="6" name="Obiekt 5"/>
          <p:cNvGraphicFramePr>
            <a:graphicFrameLocks noChangeAspect="1"/>
          </p:cNvGraphicFramePr>
          <p:nvPr/>
        </p:nvGraphicFramePr>
        <p:xfrm>
          <a:off x="785786" y="4857760"/>
          <a:ext cx="642942" cy="1071570"/>
        </p:xfrm>
        <a:graphic>
          <a:graphicData uri="http://schemas.openxmlformats.org/presentationml/2006/ole">
            <p:oleObj spid="_x0000_s3076" name="Równanie" r:id="rId6" imgW="203040" imgH="393480" progId="Equation.3">
              <p:embed/>
            </p:oleObj>
          </a:graphicData>
        </a:graphic>
      </p:graphicFrame>
    </p:spTree>
  </p:cSld>
  <p:clrMapOvr>
    <a:masterClrMapping/>
  </p:clrMapOvr>
  <p:transition spd="med">
    <p:wheel spokes="8"/>
    <p:sndAc>
      <p:stSnd>
        <p:snd r:embed="rId3"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4"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 presetClass="entr" presetSubtype="4" fill="hold" grpId="0" nodeType="after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3"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4" fill="hold">
                            <p:stCondLst>
                              <p:cond delay="8000"/>
                            </p:stCondLst>
                            <p:childTnLst>
                              <p:par>
                                <p:cTn id="25" presetID="2" presetClass="entr" presetSubtype="4" fill="hold" grpId="0" nodeType="after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428596" y="928670"/>
            <a:ext cx="8143932" cy="5632311"/>
          </a:xfrm>
          <a:prstGeom prst="rect">
            <a:avLst/>
          </a:prstGeom>
        </p:spPr>
        <p:txBody>
          <a:bodyPr wrap="square">
            <a:spAutoFit/>
          </a:bodyPr>
          <a:lstStyle/>
          <a:p>
            <a:r>
              <a:rPr lang="pl-PL" sz="3600" b="1" dirty="0" smtClean="0">
                <a:latin typeface="Monotype Corsiva" pitchFamily="66" charset="0"/>
              </a:rPr>
              <a:t>2. Jesteście już w zamku. Żeby przejść przez pierwszą salę, musicie odnaleźć liczby, które ukryły się pod literami    A, B, C, D.</a:t>
            </a:r>
          </a:p>
          <a:p>
            <a:endParaRPr lang="pl-PL" sz="3600" b="1" dirty="0" smtClean="0">
              <a:latin typeface="Monotype Corsiva" pitchFamily="66" charset="0"/>
            </a:endParaRPr>
          </a:p>
          <a:p>
            <a:r>
              <a:rPr lang="pl-PL" sz="3600" b="1" dirty="0" smtClean="0">
                <a:latin typeface="Monotype Corsiva" pitchFamily="66" charset="0"/>
              </a:rPr>
              <a:t>    1     =      =        =               =         </a:t>
            </a:r>
          </a:p>
          <a:p>
            <a:endParaRPr lang="pl-PL" sz="3600" b="1" dirty="0" smtClean="0">
              <a:latin typeface="Monotype Corsiva" pitchFamily="66" charset="0"/>
            </a:endParaRPr>
          </a:p>
          <a:p>
            <a:r>
              <a:rPr lang="pl-PL" sz="3600" b="1" dirty="0" smtClean="0">
                <a:latin typeface="Monotype Corsiva" pitchFamily="66" charset="0"/>
              </a:rPr>
              <a:t>A =</a:t>
            </a:r>
          </a:p>
          <a:p>
            <a:r>
              <a:rPr lang="pl-PL" sz="3600" b="1" dirty="0" smtClean="0">
                <a:latin typeface="Monotype Corsiva" pitchFamily="66" charset="0"/>
              </a:rPr>
              <a:t>B =</a:t>
            </a:r>
          </a:p>
          <a:p>
            <a:r>
              <a:rPr lang="pl-PL" sz="3600" b="1" dirty="0" smtClean="0">
                <a:latin typeface="Monotype Corsiva" pitchFamily="66" charset="0"/>
              </a:rPr>
              <a:t>C =</a:t>
            </a:r>
          </a:p>
          <a:p>
            <a:r>
              <a:rPr lang="pl-PL" sz="3600" b="1" dirty="0" smtClean="0">
                <a:latin typeface="Monotype Corsiva" pitchFamily="66" charset="0"/>
              </a:rPr>
              <a:t>D =</a:t>
            </a:r>
            <a:endParaRPr lang="pl-PL" sz="3600" b="1" dirty="0">
              <a:latin typeface="Monotype Corsiva" pitchFamily="66" charset="0"/>
            </a:endParaRPr>
          </a:p>
        </p:txBody>
      </p:sp>
      <p:graphicFrame>
        <p:nvGraphicFramePr>
          <p:cNvPr id="6" name="Obiekt 5"/>
          <p:cNvGraphicFramePr>
            <a:graphicFrameLocks noChangeAspect="1"/>
          </p:cNvGraphicFramePr>
          <p:nvPr/>
        </p:nvGraphicFramePr>
        <p:xfrm>
          <a:off x="1071538" y="2928934"/>
          <a:ext cx="642942" cy="1071570"/>
        </p:xfrm>
        <a:graphic>
          <a:graphicData uri="http://schemas.openxmlformats.org/presentationml/2006/ole">
            <p:oleObj spid="_x0000_s2051" name="Równanie" r:id="rId4" imgW="152280" imgH="393480" progId="Equation.3">
              <p:embed/>
            </p:oleObj>
          </a:graphicData>
        </a:graphic>
      </p:graphicFrame>
      <p:graphicFrame>
        <p:nvGraphicFramePr>
          <p:cNvPr id="7" name="Obiekt 6"/>
          <p:cNvGraphicFramePr>
            <a:graphicFrameLocks noChangeAspect="1"/>
          </p:cNvGraphicFramePr>
          <p:nvPr/>
        </p:nvGraphicFramePr>
        <p:xfrm>
          <a:off x="1928794" y="2857496"/>
          <a:ext cx="639767" cy="1143008"/>
        </p:xfrm>
        <a:graphic>
          <a:graphicData uri="http://schemas.openxmlformats.org/presentationml/2006/ole">
            <p:oleObj spid="_x0000_s2052" name="Równanie" r:id="rId5" imgW="177480" imgH="393480" progId="Equation.3">
              <p:embed/>
            </p:oleObj>
          </a:graphicData>
        </a:graphic>
      </p:graphicFrame>
      <p:graphicFrame>
        <p:nvGraphicFramePr>
          <p:cNvPr id="8" name="Obiekt 7"/>
          <p:cNvGraphicFramePr>
            <a:graphicFrameLocks noChangeAspect="1"/>
          </p:cNvGraphicFramePr>
          <p:nvPr/>
        </p:nvGraphicFramePr>
        <p:xfrm>
          <a:off x="2786050" y="2857500"/>
          <a:ext cx="857257" cy="1143000"/>
        </p:xfrm>
        <a:graphic>
          <a:graphicData uri="http://schemas.openxmlformats.org/presentationml/2006/ole">
            <p:oleObj spid="_x0000_s2053" name="Równanie" r:id="rId6" imgW="228600" imgH="393480" progId="Equation.3">
              <p:embed/>
            </p:oleObj>
          </a:graphicData>
        </a:graphic>
      </p:graphicFrame>
      <p:graphicFrame>
        <p:nvGraphicFramePr>
          <p:cNvPr id="9" name="Obiekt 8"/>
          <p:cNvGraphicFramePr>
            <a:graphicFrameLocks noChangeAspect="1"/>
          </p:cNvGraphicFramePr>
          <p:nvPr/>
        </p:nvGraphicFramePr>
        <p:xfrm>
          <a:off x="4000496" y="2786058"/>
          <a:ext cx="1143008" cy="1214446"/>
        </p:xfrm>
        <a:graphic>
          <a:graphicData uri="http://schemas.openxmlformats.org/presentationml/2006/ole">
            <p:oleObj spid="_x0000_s2054" name="Równanie" r:id="rId7" imgW="469800" imgH="393480" progId="Equation.3">
              <p:embed/>
            </p:oleObj>
          </a:graphicData>
        </a:graphic>
      </p:graphicFrame>
      <p:graphicFrame>
        <p:nvGraphicFramePr>
          <p:cNvPr id="10" name="Obiekt 9"/>
          <p:cNvGraphicFramePr>
            <a:graphicFrameLocks noChangeAspect="1"/>
          </p:cNvGraphicFramePr>
          <p:nvPr/>
        </p:nvGraphicFramePr>
        <p:xfrm>
          <a:off x="5572132" y="2857496"/>
          <a:ext cx="857256" cy="1143008"/>
        </p:xfrm>
        <a:graphic>
          <a:graphicData uri="http://schemas.openxmlformats.org/presentationml/2006/ole">
            <p:oleObj spid="_x0000_s2055" name="Równanie" r:id="rId8" imgW="190440" imgH="393480" progId="Equation.3">
              <p:embed/>
            </p:oleObj>
          </a:graphicData>
        </a:graphic>
      </p:graphicFrame>
    </p:spTree>
  </p:cSld>
  <p:clrMapOvr>
    <a:masterClrMapping/>
  </p:clrMapOvr>
  <p:transition spd="med">
    <p:wheel spokes="8"/>
    <p:sndAc>
      <p:stSnd>
        <p:snd r:embed="rId3"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500034" y="428604"/>
            <a:ext cx="7572428" cy="4401205"/>
          </a:xfrm>
          <a:prstGeom prst="rect">
            <a:avLst/>
          </a:prstGeom>
        </p:spPr>
        <p:txBody>
          <a:bodyPr wrap="square">
            <a:spAutoFit/>
          </a:bodyPr>
          <a:lstStyle/>
          <a:p>
            <a:r>
              <a:rPr lang="pl-PL" sz="2800" dirty="0" smtClean="0">
                <a:latin typeface="Arial Black" pitchFamily="34" charset="0"/>
              </a:rPr>
              <a:t>Odpowiedź 2</a:t>
            </a:r>
          </a:p>
          <a:p>
            <a:endParaRPr lang="pl-PL" sz="2800" dirty="0" smtClean="0">
              <a:latin typeface="Arial Black" pitchFamily="34" charset="0"/>
            </a:endParaRPr>
          </a:p>
          <a:p>
            <a:r>
              <a:rPr lang="pl-PL" sz="2800" dirty="0" smtClean="0">
                <a:latin typeface="Arial Black" pitchFamily="34" charset="0"/>
              </a:rPr>
              <a:t>A = 2</a:t>
            </a:r>
          </a:p>
          <a:p>
            <a:endParaRPr lang="pl-PL" sz="2800" dirty="0" smtClean="0">
              <a:latin typeface="Arial Black" pitchFamily="34" charset="0"/>
            </a:endParaRPr>
          </a:p>
          <a:p>
            <a:r>
              <a:rPr lang="pl-PL" sz="2800" dirty="0" smtClean="0">
                <a:latin typeface="Arial Black" pitchFamily="34" charset="0"/>
              </a:rPr>
              <a:t>B = 18</a:t>
            </a:r>
          </a:p>
          <a:p>
            <a:endParaRPr lang="pl-PL" sz="2800" dirty="0" smtClean="0">
              <a:latin typeface="Arial Black" pitchFamily="34" charset="0"/>
            </a:endParaRPr>
          </a:p>
          <a:p>
            <a:r>
              <a:rPr lang="pl-PL" sz="2800" dirty="0" smtClean="0">
                <a:latin typeface="Arial Black" pitchFamily="34" charset="0"/>
              </a:rPr>
              <a:t>C = 7</a:t>
            </a:r>
          </a:p>
          <a:p>
            <a:endParaRPr lang="pl-PL" sz="2800" dirty="0" smtClean="0">
              <a:latin typeface="Arial Black" pitchFamily="34" charset="0"/>
            </a:endParaRPr>
          </a:p>
          <a:p>
            <a:r>
              <a:rPr lang="pl-PL" sz="2800" dirty="0" smtClean="0">
                <a:latin typeface="Arial Black" pitchFamily="34" charset="0"/>
              </a:rPr>
              <a:t>D = 6</a:t>
            </a:r>
            <a:br>
              <a:rPr lang="pl-PL" sz="2800" dirty="0" smtClean="0">
                <a:latin typeface="Arial Black" pitchFamily="34" charset="0"/>
              </a:rPr>
            </a:br>
            <a:endParaRPr lang="pl-PL" sz="2800" dirty="0">
              <a:latin typeface="Arial Black" pitchFamily="34" charset="0"/>
            </a:endParaRPr>
          </a:p>
        </p:txBody>
      </p:sp>
    </p:spTree>
  </p:cSld>
  <p:clrMapOvr>
    <a:masterClrMapping/>
  </p:clrMapOvr>
  <p:transition spd="med">
    <p:wheel spokes="8"/>
    <p:sndAc>
      <p:stSnd>
        <p:snd r:embed="rId2"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301752" y="642918"/>
            <a:ext cx="8686800" cy="5929354"/>
          </a:xfrm>
        </p:spPr>
        <p:txBody>
          <a:bodyPr>
            <a:noAutofit/>
          </a:bodyPr>
          <a:lstStyle/>
          <a:p>
            <a:endParaRPr lang="pl-PL" sz="1800" b="1" dirty="0">
              <a:latin typeface="Arial Black" pitchFamily="34" charset="0"/>
            </a:endParaRPr>
          </a:p>
        </p:txBody>
      </p:sp>
      <p:sp>
        <p:nvSpPr>
          <p:cNvPr id="5" name="Prostokąt 4"/>
          <p:cNvSpPr/>
          <p:nvPr/>
        </p:nvSpPr>
        <p:spPr>
          <a:xfrm>
            <a:off x="285720" y="500042"/>
            <a:ext cx="8572560" cy="2554545"/>
          </a:xfrm>
          <a:prstGeom prst="rect">
            <a:avLst/>
          </a:prstGeom>
        </p:spPr>
        <p:txBody>
          <a:bodyPr wrap="square">
            <a:spAutoFit/>
          </a:bodyPr>
          <a:lstStyle/>
          <a:p>
            <a:pPr algn="ctr"/>
            <a:endParaRPr lang="pl-PL" sz="2000" dirty="0" smtClean="0">
              <a:latin typeface="+mj-lt"/>
            </a:endParaRPr>
          </a:p>
          <a:p>
            <a:pPr algn="ctr"/>
            <a:r>
              <a:rPr lang="pl-PL" sz="2000" dirty="0" smtClean="0">
                <a:latin typeface="+mj-lt"/>
              </a:rPr>
              <a:t>3. Jesteście już w Wielkiej Sali. Na posadzce znajduje się gwiazda o pięciu</a:t>
            </a:r>
          </a:p>
          <a:p>
            <a:pPr algn="ctr"/>
            <a:r>
              <a:rPr lang="pl-PL" sz="2000" dirty="0" smtClean="0">
                <a:latin typeface="+mj-lt"/>
              </a:rPr>
              <a:t>ramionach skierowanych w stronę pięciorga drzwi. Tylko przez jedne drzwi</a:t>
            </a:r>
          </a:p>
          <a:p>
            <a:pPr algn="ctr"/>
            <a:r>
              <a:rPr lang="pl-PL" sz="2000" dirty="0" smtClean="0">
                <a:latin typeface="+mj-lt"/>
              </a:rPr>
              <a:t>można przejść bezpiecznie, pozostałe prowadzą do jaskini smoka o siedmiu</a:t>
            </a:r>
          </a:p>
          <a:p>
            <a:pPr algn="ctr"/>
            <a:r>
              <a:rPr lang="pl-PL" sz="2000" dirty="0" smtClean="0">
                <a:latin typeface="+mj-lt"/>
              </a:rPr>
              <a:t>głowach. Drzwi właściwe są oznaczone ułamkiem różniącym się od pozostałych.</a:t>
            </a:r>
          </a:p>
          <a:p>
            <a:pPr algn="ctr"/>
            <a:r>
              <a:rPr lang="pl-PL" sz="2000" dirty="0" smtClean="0">
                <a:latin typeface="+mj-lt"/>
              </a:rPr>
              <a:t>Aby go odnaleźć, należy zapisać każdy ułamek w postaci ułamka</a:t>
            </a:r>
          </a:p>
          <a:p>
            <a:pPr algn="ctr"/>
            <a:r>
              <a:rPr lang="pl-PL" sz="2000" dirty="0" smtClean="0">
                <a:latin typeface="+mj-lt"/>
              </a:rPr>
              <a:t>nieskracalnego.</a:t>
            </a:r>
            <a:endParaRPr lang="pl-PL" sz="2000" dirty="0">
              <a:latin typeface="+mj-lt"/>
            </a:endParaRPr>
          </a:p>
        </p:txBody>
      </p:sp>
      <p:sp>
        <p:nvSpPr>
          <p:cNvPr id="6" name="Gwiazda 5-ramienna 5"/>
          <p:cNvSpPr/>
          <p:nvPr/>
        </p:nvSpPr>
        <p:spPr>
          <a:xfrm>
            <a:off x="2643174" y="3214686"/>
            <a:ext cx="4143404" cy="3429024"/>
          </a:xfrm>
          <a:prstGeom prst="star5">
            <a:avLst>
              <a:gd name="adj" fmla="val 18017"/>
              <a:gd name="hf" fmla="val 105146"/>
              <a:gd name="vf" fmla="val 1105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  </a:t>
            </a:r>
            <a:endParaRPr lang="pl-PL" dirty="0"/>
          </a:p>
        </p:txBody>
      </p:sp>
      <p:graphicFrame>
        <p:nvGraphicFramePr>
          <p:cNvPr id="11" name="Obiekt 10"/>
          <p:cNvGraphicFramePr>
            <a:graphicFrameLocks noChangeAspect="1"/>
          </p:cNvGraphicFramePr>
          <p:nvPr/>
        </p:nvGraphicFramePr>
        <p:xfrm>
          <a:off x="4429124" y="3786190"/>
          <a:ext cx="571504" cy="768354"/>
        </p:xfrm>
        <a:graphic>
          <a:graphicData uri="http://schemas.openxmlformats.org/presentationml/2006/ole">
            <p:oleObj spid="_x0000_s4098" name="Równanie" r:id="rId4" imgW="215640" imgH="393480" progId="Equation.3">
              <p:embed/>
            </p:oleObj>
          </a:graphicData>
        </a:graphic>
      </p:graphicFrame>
      <p:graphicFrame>
        <p:nvGraphicFramePr>
          <p:cNvPr id="13" name="Obiekt 12"/>
          <p:cNvGraphicFramePr>
            <a:graphicFrameLocks noChangeAspect="1"/>
          </p:cNvGraphicFramePr>
          <p:nvPr/>
        </p:nvGraphicFramePr>
        <p:xfrm>
          <a:off x="5286380" y="4572008"/>
          <a:ext cx="571504" cy="608014"/>
        </p:xfrm>
        <a:graphic>
          <a:graphicData uri="http://schemas.openxmlformats.org/presentationml/2006/ole">
            <p:oleObj spid="_x0000_s4099" name="Równanie" r:id="rId5" imgW="279360" imgH="393480" progId="Equation.3">
              <p:embed/>
            </p:oleObj>
          </a:graphicData>
        </a:graphic>
      </p:graphicFrame>
      <p:graphicFrame>
        <p:nvGraphicFramePr>
          <p:cNvPr id="15" name="Obiekt 14"/>
          <p:cNvGraphicFramePr>
            <a:graphicFrameLocks noChangeAspect="1"/>
          </p:cNvGraphicFramePr>
          <p:nvPr/>
        </p:nvGraphicFramePr>
        <p:xfrm>
          <a:off x="5143504" y="5429264"/>
          <a:ext cx="457204" cy="714380"/>
        </p:xfrm>
        <a:graphic>
          <a:graphicData uri="http://schemas.openxmlformats.org/presentationml/2006/ole">
            <p:oleObj spid="_x0000_s4100" name="Równanie" r:id="rId6" imgW="228600" imgH="393480" progId="Equation.3">
              <p:embed/>
            </p:oleObj>
          </a:graphicData>
        </a:graphic>
      </p:graphicFrame>
      <p:graphicFrame>
        <p:nvGraphicFramePr>
          <p:cNvPr id="17" name="Obiekt 16"/>
          <p:cNvGraphicFramePr>
            <a:graphicFrameLocks noChangeAspect="1"/>
          </p:cNvGraphicFramePr>
          <p:nvPr/>
        </p:nvGraphicFramePr>
        <p:xfrm>
          <a:off x="3857620" y="5286388"/>
          <a:ext cx="514352" cy="679452"/>
        </p:xfrm>
        <a:graphic>
          <a:graphicData uri="http://schemas.openxmlformats.org/presentationml/2006/ole">
            <p:oleObj spid="_x0000_s4101" name="Równanie" r:id="rId7" imgW="228600" imgH="393480" progId="Equation.3">
              <p:embed/>
            </p:oleObj>
          </a:graphicData>
        </a:graphic>
      </p:graphicFrame>
      <p:graphicFrame>
        <p:nvGraphicFramePr>
          <p:cNvPr id="18" name="Obiekt 17"/>
          <p:cNvGraphicFramePr>
            <a:graphicFrameLocks noChangeAspect="1"/>
          </p:cNvGraphicFramePr>
          <p:nvPr/>
        </p:nvGraphicFramePr>
        <p:xfrm>
          <a:off x="3571868" y="4572008"/>
          <a:ext cx="571504" cy="642942"/>
        </p:xfrm>
        <a:graphic>
          <a:graphicData uri="http://schemas.openxmlformats.org/presentationml/2006/ole">
            <p:oleObj spid="_x0000_s4102" name="Równanie" r:id="rId8" imgW="228600" imgH="393480" progId="Equation.3">
              <p:embed/>
            </p:oleObj>
          </a:graphicData>
        </a:graphic>
      </p:graphicFrame>
    </p:spTree>
  </p:cSld>
  <p:clrMapOvr>
    <a:masterClrMapping/>
  </p:clrMapOvr>
  <p:transition spd="med">
    <p:wheel spokes="8"/>
    <p:sndAc>
      <p:stSnd>
        <p:snd r:embed="rId3"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5000"/>
                                        <p:tgtEl>
                                          <p:spTgt spid="5"/>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heckerboard(across)">
                                      <p:cBhvr>
                                        <p:cTn id="10" dur="5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01752" y="457200"/>
            <a:ext cx="8686800" cy="5043502"/>
          </a:xfrm>
        </p:spPr>
        <p:txBody>
          <a:bodyPr>
            <a:normAutofit/>
          </a:bodyPr>
          <a:lstStyle/>
          <a:p>
            <a:r>
              <a:rPr lang="pl-PL" dirty="0" smtClean="0">
                <a:latin typeface="Arial Black" pitchFamily="34" charset="0"/>
              </a:rPr>
              <a:t>Odpowiedź 3</a:t>
            </a:r>
            <a:r>
              <a:rPr lang="pl-PL" b="1" dirty="0" smtClean="0">
                <a:latin typeface="Arial Black" pitchFamily="34" charset="0"/>
              </a:rPr>
              <a:t/>
            </a:r>
            <a:br>
              <a:rPr lang="pl-PL" b="1" dirty="0" smtClean="0">
                <a:latin typeface="Arial Black" pitchFamily="34" charset="0"/>
              </a:rPr>
            </a:br>
            <a:r>
              <a:rPr lang="pl-PL" dirty="0" smtClean="0">
                <a:latin typeface="Arial Black" pitchFamily="34" charset="0"/>
              </a:rPr>
              <a:t/>
            </a:r>
            <a:br>
              <a:rPr lang="pl-PL" dirty="0" smtClean="0">
                <a:latin typeface="Arial Black" pitchFamily="34" charset="0"/>
              </a:rPr>
            </a:br>
            <a:r>
              <a:rPr lang="pl-PL" dirty="0" smtClean="0">
                <a:latin typeface="Arial Black" pitchFamily="34" charset="0"/>
              </a:rPr>
              <a:t/>
            </a:r>
            <a:br>
              <a:rPr lang="pl-PL" dirty="0" smtClean="0">
                <a:latin typeface="Arial Black" pitchFamily="34" charset="0"/>
              </a:rPr>
            </a:br>
            <a:r>
              <a:rPr lang="pl-PL" dirty="0" smtClean="0">
                <a:latin typeface="Arial Black" pitchFamily="34" charset="0"/>
              </a:rPr>
              <a:t/>
            </a:r>
            <a:br>
              <a:rPr lang="pl-PL" dirty="0" smtClean="0">
                <a:latin typeface="Arial Black" pitchFamily="34" charset="0"/>
              </a:rPr>
            </a:br>
            <a:r>
              <a:rPr lang="pl-PL" dirty="0" smtClean="0">
                <a:latin typeface="Arial Black" pitchFamily="34" charset="0"/>
              </a:rPr>
              <a:t/>
            </a:r>
            <a:br>
              <a:rPr lang="pl-PL" dirty="0" smtClean="0">
                <a:latin typeface="Arial Black" pitchFamily="34" charset="0"/>
              </a:rPr>
            </a:br>
            <a:endParaRPr lang="pl-PL" dirty="0"/>
          </a:p>
        </p:txBody>
      </p:sp>
      <p:graphicFrame>
        <p:nvGraphicFramePr>
          <p:cNvPr id="3" name="Obiekt 2"/>
          <p:cNvGraphicFramePr>
            <a:graphicFrameLocks noChangeAspect="1"/>
          </p:cNvGraphicFramePr>
          <p:nvPr/>
        </p:nvGraphicFramePr>
        <p:xfrm>
          <a:off x="1500166" y="1857364"/>
          <a:ext cx="2286016" cy="3786214"/>
        </p:xfrm>
        <a:graphic>
          <a:graphicData uri="http://schemas.openxmlformats.org/presentationml/2006/ole">
            <p:oleObj spid="_x0000_s5122" name="Równanie" r:id="rId4" imgW="215640" imgH="393480" progId="Equation.3">
              <p:embed/>
            </p:oleObj>
          </a:graphicData>
        </a:graphic>
      </p:graphicFrame>
    </p:spTree>
  </p:cSld>
  <p:clrMapOvr>
    <a:masterClrMapping/>
  </p:clrMapOvr>
  <p:transition spd="med">
    <p:wheel spokes="8"/>
    <p:sndAc>
      <p:stSnd>
        <p:snd r:embed="rId3"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1" nodeType="after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Scale>
                                      <p:cBhvr>
                                        <p:cTn id="7" dur="2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2000" decel="50000" fill="hold">
                                          <p:stCondLst>
                                            <p:cond delay="0"/>
                                          </p:stCondLst>
                                        </p:cTn>
                                        <p:tgtEl>
                                          <p:spTgt spid="2"/>
                                        </p:tgtEl>
                                        <p:attrNameLst>
                                          <p:attrName>ppt_x</p:attrName>
                                          <p:attrName>ppt_y</p:attrName>
                                        </p:attrNameLst>
                                      </p:cBhvr>
                                    </p:animMotion>
                                    <p:animEffect transition="in" filter="fade">
                                      <p:cBhvr>
                                        <p:cTn id="9" dur="2000"/>
                                        <p:tgtEl>
                                          <p:spTgt spid="2"/>
                                        </p:tgtEl>
                                      </p:cBhvr>
                                    </p:animEffect>
                                  </p:childTnLst>
                                </p:cTn>
                              </p:par>
                            </p:childTnLst>
                          </p:cTn>
                        </p:par>
                        <p:par>
                          <p:cTn id="10" fill="hold">
                            <p:stCondLst>
                              <p:cond delay="2000"/>
                            </p:stCondLst>
                            <p:childTnLst>
                              <p:par>
                                <p:cTn id="11" presetID="15" presetClass="entr" presetSubtype="0"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0" fill="hold"/>
                                        <p:tgtEl>
                                          <p:spTgt spid="3"/>
                                        </p:tgtEl>
                                        <p:attrNameLst>
                                          <p:attrName>ppt_w</p:attrName>
                                        </p:attrNameLst>
                                      </p:cBhvr>
                                      <p:tavLst>
                                        <p:tav tm="0">
                                          <p:val>
                                            <p:fltVal val="0"/>
                                          </p:val>
                                        </p:tav>
                                        <p:tav tm="100000">
                                          <p:val>
                                            <p:strVal val="#ppt_w"/>
                                          </p:val>
                                        </p:tav>
                                      </p:tavLst>
                                    </p:anim>
                                    <p:anim calcmode="lin" valueType="num">
                                      <p:cBhvr>
                                        <p:cTn id="14" dur="5000" fill="hold"/>
                                        <p:tgtEl>
                                          <p:spTgt spid="3"/>
                                        </p:tgtEl>
                                        <p:attrNameLst>
                                          <p:attrName>ppt_h</p:attrName>
                                        </p:attrNameLst>
                                      </p:cBhvr>
                                      <p:tavLst>
                                        <p:tav tm="0">
                                          <p:val>
                                            <p:fltVal val="0"/>
                                          </p:val>
                                        </p:tav>
                                        <p:tav tm="100000">
                                          <p:val>
                                            <p:strVal val="#ppt_h"/>
                                          </p:val>
                                        </p:tav>
                                      </p:tavLst>
                                    </p:anim>
                                    <p:anim calcmode="lin" valueType="num">
                                      <p:cBhvr>
                                        <p:cTn id="15" dur="5000" fill="hold"/>
                                        <p:tgtEl>
                                          <p:spTgt spid="3"/>
                                        </p:tgtEl>
                                        <p:attrNameLst>
                                          <p:attrName>ppt_x</p:attrName>
                                        </p:attrNameLst>
                                      </p:cBhvr>
                                      <p:tavLst>
                                        <p:tav tm="0" fmla="#ppt_x+(cos(-2*pi*(1-$))*-#ppt_x-sin(-2*pi*(1-$))*(1-#ppt_y))*(1-$)">
                                          <p:val>
                                            <p:fltVal val="0"/>
                                          </p:val>
                                        </p:tav>
                                        <p:tav tm="100000">
                                          <p:val>
                                            <p:fltVal val="1"/>
                                          </p:val>
                                        </p:tav>
                                      </p:tavLst>
                                    </p:anim>
                                    <p:anim calcmode="lin" valueType="num">
                                      <p:cBhvr>
                                        <p:cTn id="16" dur="5000" fill="hold"/>
                                        <p:tgtEl>
                                          <p:spTgt spid="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a:xfrm>
            <a:off x="285720" y="457200"/>
            <a:ext cx="8286808" cy="2900362"/>
          </a:xfrm>
        </p:spPr>
        <p:txBody>
          <a:bodyPr>
            <a:normAutofit/>
          </a:bodyPr>
          <a:lstStyle/>
          <a:p>
            <a:pPr algn="ctr"/>
            <a:r>
              <a:rPr lang="pl-PL" sz="2000" dirty="0" smtClean="0">
                <a:latin typeface="Arial Black" pitchFamily="34" charset="0"/>
              </a:rPr>
              <a:t>4. Jesteście coraz bliżej królewny. Znajdujecie się teraz w komnacie, w której</a:t>
            </a:r>
            <a:br>
              <a:rPr lang="pl-PL" sz="2000" dirty="0" smtClean="0">
                <a:latin typeface="Arial Black" pitchFamily="34" charset="0"/>
              </a:rPr>
            </a:br>
            <a:r>
              <a:rPr lang="pl-PL" sz="2000" dirty="0" smtClean="0">
                <a:latin typeface="Arial Black" pitchFamily="34" charset="0"/>
              </a:rPr>
              <a:t>jest Troje drzwi. Za trojgiem drzwi znajdują się przepaści. Tylko jedne drzwi</a:t>
            </a:r>
            <a:br>
              <a:rPr lang="pl-PL" sz="2000" dirty="0" smtClean="0">
                <a:latin typeface="Arial Black" pitchFamily="34" charset="0"/>
              </a:rPr>
            </a:br>
            <a:r>
              <a:rPr lang="pl-PL" sz="2000" dirty="0" smtClean="0">
                <a:latin typeface="Arial Black" pitchFamily="34" charset="0"/>
              </a:rPr>
              <a:t>prowadzą do </a:t>
            </a:r>
            <a:r>
              <a:rPr lang="pl-PL" sz="2000" dirty="0" smtClean="0">
                <a:solidFill>
                  <a:srgbClr val="FF0000"/>
                </a:solidFill>
                <a:latin typeface="Arial Black" pitchFamily="34" charset="0"/>
              </a:rPr>
              <a:t>Kreski Ułamkowej</a:t>
            </a:r>
            <a:r>
              <a:rPr lang="pl-PL" sz="2000" dirty="0" smtClean="0">
                <a:latin typeface="Arial Black" pitchFamily="34" charset="0"/>
              </a:rPr>
              <a:t>. Są to drzwi, na których jest najmniejsza liczba.</a:t>
            </a:r>
            <a:br>
              <a:rPr lang="pl-PL" sz="2000" dirty="0" smtClean="0">
                <a:latin typeface="Arial Black" pitchFamily="34" charset="0"/>
              </a:rPr>
            </a:br>
            <a:r>
              <a:rPr lang="pl-PL" sz="2000" dirty="0" smtClean="0">
                <a:latin typeface="Arial Black" pitchFamily="34" charset="0"/>
              </a:rPr>
              <a:t/>
            </a:r>
            <a:br>
              <a:rPr lang="pl-PL" sz="2000" dirty="0" smtClean="0">
                <a:latin typeface="Arial Black" pitchFamily="34" charset="0"/>
              </a:rPr>
            </a:br>
            <a:r>
              <a:rPr lang="pl-PL" sz="2000" dirty="0" smtClean="0"/>
              <a:t> Jaką literą oznaczone są te drzwi?</a:t>
            </a:r>
            <a:r>
              <a:rPr lang="pl-PL" sz="2000" dirty="0" smtClean="0">
                <a:latin typeface="Arial Black" pitchFamily="34" charset="0"/>
              </a:rPr>
              <a:t>                                                                                             </a:t>
            </a:r>
            <a:endParaRPr lang="pl-PL" sz="2000" dirty="0">
              <a:latin typeface="Arial Black" pitchFamily="34" charset="0"/>
            </a:endParaRPr>
          </a:p>
        </p:txBody>
      </p:sp>
      <p:pic>
        <p:nvPicPr>
          <p:cNvPr id="4" name="Obraz 3"/>
          <p:cNvPicPr/>
          <p:nvPr/>
        </p:nvPicPr>
        <p:blipFill>
          <a:blip r:embed="rId4"/>
          <a:srcRect/>
          <a:stretch>
            <a:fillRect/>
          </a:stretch>
        </p:blipFill>
        <p:spPr bwMode="auto">
          <a:xfrm>
            <a:off x="214282" y="5000636"/>
            <a:ext cx="1195389" cy="1500198"/>
          </a:xfrm>
          <a:prstGeom prst="rect">
            <a:avLst/>
          </a:prstGeom>
          <a:noFill/>
          <a:ln w="9525">
            <a:noFill/>
            <a:miter lim="800000"/>
            <a:headEnd/>
            <a:tailEnd/>
          </a:ln>
        </p:spPr>
      </p:pic>
      <p:sp>
        <p:nvSpPr>
          <p:cNvPr id="5" name="Schemat blokowy: opóźnienie 4"/>
          <p:cNvSpPr/>
          <p:nvPr/>
        </p:nvSpPr>
        <p:spPr>
          <a:xfrm rot="16200000">
            <a:off x="984953" y="3515585"/>
            <a:ext cx="2571768" cy="1827094"/>
          </a:xfrm>
          <a:prstGeom prst="flowChartDela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dirty="0" smtClean="0"/>
              <a:t>     </a:t>
            </a:r>
            <a:r>
              <a:rPr lang="pl-PL" sz="4000" dirty="0" smtClean="0"/>
              <a:t>+</a:t>
            </a:r>
            <a:endParaRPr lang="pl-PL" sz="4000" dirty="0"/>
          </a:p>
        </p:txBody>
      </p:sp>
      <p:sp>
        <p:nvSpPr>
          <p:cNvPr id="6" name="Schemat blokowy: opóźnienie 5"/>
          <p:cNvSpPr/>
          <p:nvPr/>
        </p:nvSpPr>
        <p:spPr>
          <a:xfrm rot="16200000">
            <a:off x="3413845" y="3515585"/>
            <a:ext cx="2571768" cy="1827094"/>
          </a:xfrm>
          <a:prstGeom prst="flowChartDela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dirty="0"/>
          </a:p>
        </p:txBody>
      </p:sp>
      <p:sp>
        <p:nvSpPr>
          <p:cNvPr id="7" name="Schemat blokowy: opóźnienie 6"/>
          <p:cNvSpPr/>
          <p:nvPr/>
        </p:nvSpPr>
        <p:spPr>
          <a:xfrm rot="16200000">
            <a:off x="5771299" y="3587023"/>
            <a:ext cx="2571768" cy="1827094"/>
          </a:xfrm>
          <a:prstGeom prst="flowChartDela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graphicFrame>
        <p:nvGraphicFramePr>
          <p:cNvPr id="8" name="Obiekt 7"/>
          <p:cNvGraphicFramePr>
            <a:graphicFrameLocks noChangeAspect="1"/>
          </p:cNvGraphicFramePr>
          <p:nvPr/>
        </p:nvGraphicFramePr>
        <p:xfrm>
          <a:off x="1428728" y="4000504"/>
          <a:ext cx="714380" cy="1214446"/>
        </p:xfrm>
        <a:graphic>
          <a:graphicData uri="http://schemas.openxmlformats.org/presentationml/2006/ole">
            <p:oleObj spid="_x0000_s6146" name="Równanie" r:id="rId5" imgW="152280" imgH="393480" progId="Equation.3">
              <p:embed/>
            </p:oleObj>
          </a:graphicData>
        </a:graphic>
      </p:graphicFrame>
      <p:graphicFrame>
        <p:nvGraphicFramePr>
          <p:cNvPr id="10" name="Obiekt 9"/>
          <p:cNvGraphicFramePr>
            <a:graphicFrameLocks noChangeAspect="1"/>
          </p:cNvGraphicFramePr>
          <p:nvPr/>
        </p:nvGraphicFramePr>
        <p:xfrm>
          <a:off x="2428860" y="4000504"/>
          <a:ext cx="571504" cy="1214446"/>
        </p:xfrm>
        <a:graphic>
          <a:graphicData uri="http://schemas.openxmlformats.org/presentationml/2006/ole">
            <p:oleObj spid="_x0000_s6147" name="Równanie" r:id="rId6" imgW="152280" imgH="393480" progId="Equation.3">
              <p:embed/>
            </p:oleObj>
          </a:graphicData>
        </a:graphic>
      </p:graphicFrame>
      <p:graphicFrame>
        <p:nvGraphicFramePr>
          <p:cNvPr id="11" name="Obiekt 10"/>
          <p:cNvGraphicFramePr>
            <a:graphicFrameLocks noChangeAspect="1"/>
          </p:cNvGraphicFramePr>
          <p:nvPr/>
        </p:nvGraphicFramePr>
        <p:xfrm>
          <a:off x="3929058" y="3929066"/>
          <a:ext cx="549278" cy="1357322"/>
        </p:xfrm>
        <a:graphic>
          <a:graphicData uri="http://schemas.openxmlformats.org/presentationml/2006/ole">
            <p:oleObj spid="_x0000_s6148" name="Równanie" r:id="rId7" imgW="241200" imgH="393480" progId="Equation.3">
              <p:embed/>
            </p:oleObj>
          </a:graphicData>
        </a:graphic>
      </p:graphicFrame>
      <p:sp>
        <p:nvSpPr>
          <p:cNvPr id="13" name="pole tekstowe 12"/>
          <p:cNvSpPr txBox="1"/>
          <p:nvPr/>
        </p:nvSpPr>
        <p:spPr>
          <a:xfrm>
            <a:off x="4500562" y="4286256"/>
            <a:ext cx="500066" cy="369332"/>
          </a:xfrm>
          <a:prstGeom prst="rect">
            <a:avLst/>
          </a:prstGeom>
          <a:noFill/>
        </p:spPr>
        <p:txBody>
          <a:bodyPr wrap="square" rtlCol="0">
            <a:spAutoFit/>
          </a:bodyPr>
          <a:lstStyle/>
          <a:p>
            <a:r>
              <a:rPr lang="pl-PL" dirty="0" smtClean="0"/>
              <a:t>_</a:t>
            </a:r>
            <a:endParaRPr lang="pl-PL" dirty="0"/>
          </a:p>
        </p:txBody>
      </p:sp>
      <p:graphicFrame>
        <p:nvGraphicFramePr>
          <p:cNvPr id="15" name="Obiekt 14"/>
          <p:cNvGraphicFramePr>
            <a:graphicFrameLocks noChangeAspect="1"/>
          </p:cNvGraphicFramePr>
          <p:nvPr/>
        </p:nvGraphicFramePr>
        <p:xfrm>
          <a:off x="4786314" y="3929066"/>
          <a:ext cx="714380" cy="1357322"/>
        </p:xfrm>
        <a:graphic>
          <a:graphicData uri="http://schemas.openxmlformats.org/presentationml/2006/ole">
            <p:oleObj spid="_x0000_s6149" name="Równanie" r:id="rId8" imgW="228600" imgH="393480" progId="Equation.3">
              <p:embed/>
            </p:oleObj>
          </a:graphicData>
        </a:graphic>
      </p:graphicFrame>
      <p:graphicFrame>
        <p:nvGraphicFramePr>
          <p:cNvPr id="16" name="Obiekt 15"/>
          <p:cNvGraphicFramePr>
            <a:graphicFrameLocks noChangeAspect="1"/>
          </p:cNvGraphicFramePr>
          <p:nvPr/>
        </p:nvGraphicFramePr>
        <p:xfrm>
          <a:off x="6286512" y="3857628"/>
          <a:ext cx="1519246" cy="1500198"/>
        </p:xfrm>
        <a:graphic>
          <a:graphicData uri="http://schemas.openxmlformats.org/presentationml/2006/ole">
            <p:oleObj spid="_x0000_s6150" name="Równanie" r:id="rId9" imgW="304560" imgH="393480" progId="Equation.3">
              <p:embed/>
            </p:oleObj>
          </a:graphicData>
        </a:graphic>
      </p:graphicFrame>
      <p:sp>
        <p:nvSpPr>
          <p:cNvPr id="18" name="pole tekstowe 17"/>
          <p:cNvSpPr txBox="1"/>
          <p:nvPr/>
        </p:nvSpPr>
        <p:spPr>
          <a:xfrm>
            <a:off x="1785918" y="6072206"/>
            <a:ext cx="928694" cy="523220"/>
          </a:xfrm>
          <a:prstGeom prst="rect">
            <a:avLst/>
          </a:prstGeom>
          <a:noFill/>
        </p:spPr>
        <p:txBody>
          <a:bodyPr wrap="square" rtlCol="0">
            <a:spAutoFit/>
          </a:bodyPr>
          <a:lstStyle/>
          <a:p>
            <a:r>
              <a:rPr lang="pl-PL" sz="2800" dirty="0" smtClean="0"/>
              <a:t>  M</a:t>
            </a:r>
            <a:endParaRPr lang="pl-PL" sz="2800" dirty="0"/>
          </a:p>
        </p:txBody>
      </p:sp>
      <p:sp>
        <p:nvSpPr>
          <p:cNvPr id="21" name="Prostokąt 20"/>
          <p:cNvSpPr/>
          <p:nvPr/>
        </p:nvSpPr>
        <p:spPr>
          <a:xfrm>
            <a:off x="4500562" y="6072206"/>
            <a:ext cx="342715" cy="461665"/>
          </a:xfrm>
          <a:prstGeom prst="rect">
            <a:avLst/>
          </a:prstGeom>
        </p:spPr>
        <p:txBody>
          <a:bodyPr wrap="square">
            <a:spAutoFit/>
          </a:bodyPr>
          <a:lstStyle/>
          <a:p>
            <a:r>
              <a:rPr lang="pl-PL" sz="2400" b="1" dirty="0" smtClean="0"/>
              <a:t>P</a:t>
            </a:r>
            <a:endParaRPr lang="pl-PL" sz="2400" b="1" dirty="0"/>
          </a:p>
        </p:txBody>
      </p:sp>
      <p:sp>
        <p:nvSpPr>
          <p:cNvPr id="22" name="Prostokąt 21"/>
          <p:cNvSpPr/>
          <p:nvPr/>
        </p:nvSpPr>
        <p:spPr>
          <a:xfrm>
            <a:off x="7000892" y="6072206"/>
            <a:ext cx="383438" cy="461665"/>
          </a:xfrm>
          <a:prstGeom prst="rect">
            <a:avLst/>
          </a:prstGeom>
        </p:spPr>
        <p:txBody>
          <a:bodyPr wrap="none">
            <a:spAutoFit/>
          </a:bodyPr>
          <a:lstStyle/>
          <a:p>
            <a:r>
              <a:rPr lang="pl-PL" sz="2400" b="1" dirty="0" smtClean="0"/>
              <a:t>D</a:t>
            </a:r>
            <a:endParaRPr lang="pl-PL" sz="2400" b="1" dirty="0"/>
          </a:p>
        </p:txBody>
      </p:sp>
    </p:spTree>
  </p:cSld>
  <p:clrMapOvr>
    <a:masterClrMapping/>
  </p:clrMapOvr>
  <p:transition spd="med">
    <p:wheel spokes="8"/>
    <p:sndAc>
      <p:stSnd>
        <p:snd r:embed="rId3" name="chimes.wav" builtIn="1"/>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par>
                          <p:cTn id="21" fill="hold">
                            <p:stCondLst>
                              <p:cond delay="2000"/>
                            </p:stCondLst>
                            <p:childTnLst>
                              <p:par>
                                <p:cTn id="22" presetID="45" presetClass="entr" presetSubtype="0" fill="hold" grpId="0" nodeType="afterEffect">
                                  <p:stCondLst>
                                    <p:cond delay="0"/>
                                  </p:stCondLst>
                                  <p:iterate type="lt">
                                    <p:tmPct val="10000"/>
                                  </p:iterate>
                                  <p:childTnLst>
                                    <p:set>
                                      <p:cBhvr>
                                        <p:cTn id="23" dur="1" fill="hold">
                                          <p:stCondLst>
                                            <p:cond delay="0"/>
                                          </p:stCondLst>
                                        </p:cTn>
                                        <p:tgtEl>
                                          <p:spTgt spid="5"/>
                                        </p:tgtEl>
                                        <p:attrNameLst>
                                          <p:attrName>style.visibility</p:attrName>
                                        </p:attrNameLst>
                                      </p:cBhvr>
                                      <p:to>
                                        <p:strVal val="visible"/>
                                      </p:to>
                                    </p:set>
                                    <p:animEffect transition="in" filter="fade">
                                      <p:cBhvr>
                                        <p:cTn id="24" dur="2000"/>
                                        <p:tgtEl>
                                          <p:spTgt spid="5"/>
                                        </p:tgtEl>
                                      </p:cBhvr>
                                    </p:animEffect>
                                    <p:anim calcmode="lin" valueType="num">
                                      <p:cBhvr>
                                        <p:cTn id="25" dur="2000" fill="hold"/>
                                        <p:tgtEl>
                                          <p:spTgt spid="5"/>
                                        </p:tgtEl>
                                        <p:attrNameLst>
                                          <p:attrName>ppt_w</p:attrName>
                                        </p:attrNameLst>
                                      </p:cBhvr>
                                      <p:tavLst>
                                        <p:tav tm="0" fmla="#ppt_w*sin(2.5*pi*$)">
                                          <p:val>
                                            <p:fltVal val="0"/>
                                          </p:val>
                                        </p:tav>
                                        <p:tav tm="100000">
                                          <p:val>
                                            <p:fltVal val="1"/>
                                          </p:val>
                                        </p:tav>
                                      </p:tavLst>
                                    </p:anim>
                                    <p:anim calcmode="lin" valueType="num">
                                      <p:cBhvr>
                                        <p:cTn id="26" dur="2000" fill="hold"/>
                                        <p:tgtEl>
                                          <p:spTgt spid="5"/>
                                        </p:tgtEl>
                                        <p:attrNameLst>
                                          <p:attrName>ppt_h</p:attrName>
                                        </p:attrNameLst>
                                      </p:cBhvr>
                                      <p:tavLst>
                                        <p:tav tm="0">
                                          <p:val>
                                            <p:strVal val="#ppt_h"/>
                                          </p:val>
                                        </p:tav>
                                        <p:tav tm="100000">
                                          <p:val>
                                            <p:strVal val="#ppt_h"/>
                                          </p:val>
                                        </p:tav>
                                      </p:tavLst>
                                    </p:anim>
                                  </p:childTnLst>
                                </p:cTn>
                              </p:par>
                            </p:childTnLst>
                          </p:cTn>
                        </p:par>
                        <p:par>
                          <p:cTn id="27" fill="hold">
                            <p:stCondLst>
                              <p:cond delay="4000"/>
                            </p:stCondLst>
                            <p:childTnLst>
                              <p:par>
                                <p:cTn id="28" presetID="2" presetClass="entr" presetSubtype="4" fill="hold" grpId="0" nodeType="afterEffect">
                                  <p:stCondLst>
                                    <p:cond delay="0"/>
                                  </p:stCondLst>
                                  <p:iterate type="lt">
                                    <p:tmPct val="0"/>
                                  </p:iterate>
                                  <p:childTnLst>
                                    <p:set>
                                      <p:cBhvr>
                                        <p:cTn id="29" dur="1" fill="hold">
                                          <p:stCondLst>
                                            <p:cond delay="0"/>
                                          </p:stCondLst>
                                        </p:cTn>
                                        <p:tgtEl>
                                          <p:spTgt spid="6"/>
                                        </p:tgtEl>
                                        <p:attrNameLst>
                                          <p:attrName>style.visibility</p:attrName>
                                        </p:attrNameLst>
                                      </p:cBhvr>
                                      <p:to>
                                        <p:strVal val="visible"/>
                                      </p:to>
                                    </p:set>
                                    <p:anim calcmode="lin" valueType="num">
                                      <p:cBhvr additive="base">
                                        <p:cTn id="30" dur="500" fill="hold"/>
                                        <p:tgtEl>
                                          <p:spTgt spid="6"/>
                                        </p:tgtEl>
                                        <p:attrNameLst>
                                          <p:attrName>ppt_x</p:attrName>
                                        </p:attrNameLst>
                                      </p:cBhvr>
                                      <p:tavLst>
                                        <p:tav tm="0">
                                          <p:val>
                                            <p:strVal val="#ppt_x"/>
                                          </p:val>
                                        </p:tav>
                                        <p:tav tm="100000">
                                          <p:val>
                                            <p:strVal val="#ppt_x"/>
                                          </p:val>
                                        </p:tav>
                                      </p:tavLst>
                                    </p:anim>
                                    <p:anim calcmode="lin" valueType="num">
                                      <p:cBhvr additive="base">
                                        <p:cTn id="31" dur="500" fill="hold"/>
                                        <p:tgtEl>
                                          <p:spTgt spid="6"/>
                                        </p:tgtEl>
                                        <p:attrNameLst>
                                          <p:attrName>ppt_y</p:attrName>
                                        </p:attrNameLst>
                                      </p:cBhvr>
                                      <p:tavLst>
                                        <p:tav tm="0">
                                          <p:val>
                                            <p:strVal val="1+#ppt_h/2"/>
                                          </p:val>
                                        </p:tav>
                                        <p:tav tm="100000">
                                          <p:val>
                                            <p:strVal val="#ppt_y"/>
                                          </p:val>
                                        </p:tav>
                                      </p:tavLst>
                                    </p:anim>
                                  </p:childTnLst>
                                </p:cTn>
                              </p:par>
                            </p:childTnLst>
                          </p:cTn>
                        </p:par>
                        <p:par>
                          <p:cTn id="32" fill="hold">
                            <p:stCondLst>
                              <p:cond delay="4500"/>
                            </p:stCondLst>
                            <p:childTnLst>
                              <p:par>
                                <p:cTn id="33" presetID="26" presetClass="entr" presetSubtype="0" fill="hold" grpId="0" nodeType="after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wipe(down)">
                                      <p:cBhvr>
                                        <p:cTn id="35" dur="580">
                                          <p:stCondLst>
                                            <p:cond delay="0"/>
                                          </p:stCondLst>
                                        </p:cTn>
                                        <p:tgtEl>
                                          <p:spTgt spid="7"/>
                                        </p:tgtEl>
                                      </p:cBhvr>
                                    </p:animEffect>
                                    <p:anim calcmode="lin" valueType="num">
                                      <p:cBhvr>
                                        <p:cTn id="36"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41" dur="26">
                                          <p:stCondLst>
                                            <p:cond delay="650"/>
                                          </p:stCondLst>
                                        </p:cTn>
                                        <p:tgtEl>
                                          <p:spTgt spid="7"/>
                                        </p:tgtEl>
                                      </p:cBhvr>
                                      <p:to x="100000" y="60000"/>
                                    </p:animScale>
                                    <p:animScale>
                                      <p:cBhvr>
                                        <p:cTn id="42" dur="166" decel="50000">
                                          <p:stCondLst>
                                            <p:cond delay="676"/>
                                          </p:stCondLst>
                                        </p:cTn>
                                        <p:tgtEl>
                                          <p:spTgt spid="7"/>
                                        </p:tgtEl>
                                      </p:cBhvr>
                                      <p:to x="100000" y="100000"/>
                                    </p:animScale>
                                    <p:animScale>
                                      <p:cBhvr>
                                        <p:cTn id="43" dur="26">
                                          <p:stCondLst>
                                            <p:cond delay="1312"/>
                                          </p:stCondLst>
                                        </p:cTn>
                                        <p:tgtEl>
                                          <p:spTgt spid="7"/>
                                        </p:tgtEl>
                                      </p:cBhvr>
                                      <p:to x="100000" y="80000"/>
                                    </p:animScale>
                                    <p:animScale>
                                      <p:cBhvr>
                                        <p:cTn id="44" dur="166" decel="50000">
                                          <p:stCondLst>
                                            <p:cond delay="1338"/>
                                          </p:stCondLst>
                                        </p:cTn>
                                        <p:tgtEl>
                                          <p:spTgt spid="7"/>
                                        </p:tgtEl>
                                      </p:cBhvr>
                                      <p:to x="100000" y="100000"/>
                                    </p:animScale>
                                    <p:animScale>
                                      <p:cBhvr>
                                        <p:cTn id="45" dur="26">
                                          <p:stCondLst>
                                            <p:cond delay="1642"/>
                                          </p:stCondLst>
                                        </p:cTn>
                                        <p:tgtEl>
                                          <p:spTgt spid="7"/>
                                        </p:tgtEl>
                                      </p:cBhvr>
                                      <p:to x="100000" y="90000"/>
                                    </p:animScale>
                                    <p:animScale>
                                      <p:cBhvr>
                                        <p:cTn id="46" dur="166" decel="50000">
                                          <p:stCondLst>
                                            <p:cond delay="1668"/>
                                          </p:stCondLst>
                                        </p:cTn>
                                        <p:tgtEl>
                                          <p:spTgt spid="7"/>
                                        </p:tgtEl>
                                      </p:cBhvr>
                                      <p:to x="100000" y="100000"/>
                                    </p:animScale>
                                    <p:animScale>
                                      <p:cBhvr>
                                        <p:cTn id="47" dur="26">
                                          <p:stCondLst>
                                            <p:cond delay="1808"/>
                                          </p:stCondLst>
                                        </p:cTn>
                                        <p:tgtEl>
                                          <p:spTgt spid="7"/>
                                        </p:tgtEl>
                                      </p:cBhvr>
                                      <p:to x="100000" y="95000"/>
                                    </p:animScale>
                                    <p:animScale>
                                      <p:cBhvr>
                                        <p:cTn id="48" dur="166" decel="50000">
                                          <p:stCondLst>
                                            <p:cond delay="1834"/>
                                          </p:stCondLst>
                                        </p:cTn>
                                        <p:tgtEl>
                                          <p:spTgt spid="7"/>
                                        </p:tgtEl>
                                      </p:cBhvr>
                                      <p:to x="100000" y="100000"/>
                                    </p:animScale>
                                  </p:childTnLst>
                                </p:cTn>
                              </p:par>
                            </p:childTnLst>
                          </p:cTn>
                        </p:par>
                        <p:par>
                          <p:cTn id="49" fill="hold">
                            <p:stCondLst>
                              <p:cond delay="6500"/>
                            </p:stCondLst>
                            <p:childTnLst>
                              <p:par>
                                <p:cTn id="50" presetID="6" presetClass="emph" presetSubtype="0" fill="hold" nodeType="afterEffect">
                                  <p:stCondLst>
                                    <p:cond delay="0"/>
                                  </p:stCondLst>
                                  <p:childTnLst>
                                    <p:animScale>
                                      <p:cBhvr>
                                        <p:cTn id="51"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6" grpId="0" animBg="1"/>
      <p:bldP spid="7"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Wędrówka">
  <a:themeElements>
    <a:clrScheme name="Wędrówka">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Wędrówk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ocząte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437</TotalTime>
  <Words>360</Words>
  <PresentationFormat>Pokaz na ekranie (4:3)</PresentationFormat>
  <Paragraphs>93</Paragraphs>
  <Slides>13</Slides>
  <Notes>0</Notes>
  <HiddenSlides>0</HiddenSlides>
  <MMClips>0</MMClips>
  <ScaleCrop>false</ScaleCrop>
  <HeadingPairs>
    <vt:vector size="6" baseType="variant">
      <vt:variant>
        <vt:lpstr>Motyw</vt:lpstr>
      </vt:variant>
      <vt:variant>
        <vt:i4>1</vt:i4>
      </vt:variant>
      <vt:variant>
        <vt:lpstr>Osadzone serwery OLE</vt:lpstr>
      </vt:variant>
      <vt:variant>
        <vt:i4>1</vt:i4>
      </vt:variant>
      <vt:variant>
        <vt:lpstr>Tytuły slajdów</vt:lpstr>
      </vt:variant>
      <vt:variant>
        <vt:i4>13</vt:i4>
      </vt:variant>
    </vt:vector>
  </HeadingPairs>
  <TitlesOfParts>
    <vt:vector size="15" baseType="lpstr">
      <vt:lpstr>Wędrówka</vt:lpstr>
      <vt:lpstr>Równanie</vt:lpstr>
      <vt:lpstr>             UWALNIAMY KRÓLEWNĘ                W UŁAMKOWIE</vt:lpstr>
      <vt:lpstr>                                         </vt:lpstr>
      <vt:lpstr>Slajd 3</vt:lpstr>
      <vt:lpstr>Odpowiedź 1 </vt:lpstr>
      <vt:lpstr>Slajd 5</vt:lpstr>
      <vt:lpstr>Slajd 6</vt:lpstr>
      <vt:lpstr>Slajd 7</vt:lpstr>
      <vt:lpstr>Odpowiedź 3     </vt:lpstr>
      <vt:lpstr>4. Jesteście coraz bliżej królewny. Znajdujecie się teraz w komnacie, w której jest Troje drzwi. Za trojgiem drzwi znajdują się przepaści. Tylko jedne drzwi prowadzą do Kreski Ułamkowej. Są to drzwi, na których jest najmniejsza liczba.   Jaką literą oznaczone są te drzwi?                                                                                             </vt:lpstr>
      <vt:lpstr>Odpowiedź 4   D   (CZYLI           )  </vt:lpstr>
      <vt:lpstr>Slajd 11</vt:lpstr>
      <vt:lpstr>Slajd 12</vt:lpstr>
      <vt:lpstr>Slajd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cp:lastModifiedBy>emika</cp:lastModifiedBy>
  <cp:revision>74</cp:revision>
  <dcterms:modified xsi:type="dcterms:W3CDTF">2010-04-22T13:01:13Z</dcterms:modified>
</cp:coreProperties>
</file>